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6"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p:regular r:id="rId28"/>
      <p:bold r:id="rId29"/>
      <p:italic r:id="rId30"/>
      <p:boldItalic r:id="rId31"/>
    </p:embeddedFont>
    <p:embeddedFont>
      <p:font typeface="Arvo"/>
      <p:regular r:id="rId32"/>
      <p:bold r:id="rId33"/>
      <p:italic r:id="rId34"/>
      <p:boldItalic r:id="rId35"/>
    </p:embeddedFont>
    <p:embeddedFont>
      <p:font typeface="Roboto Condensed"/>
      <p:regular r:id="rId36"/>
      <p:bold r:id="rId37"/>
      <p:italic r:id="rId38"/>
      <p:boldItalic r:id="rId39"/>
    </p:embeddedFont>
    <p:embeddedFont>
      <p:font typeface="Roboto Condensed Light"/>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124993F-1F00-4062-9C2C-9C48D39667A6}">
  <a:tblStyle styleId="{F124993F-1F00-4062-9C2C-9C48D39667A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7E4831C-CF7E-4D48-A76A-4E7F72CC88F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CondensedLight-regular.fntdata"/><Relationship Id="rId20" Type="http://schemas.openxmlformats.org/officeDocument/2006/relationships/slide" Target="slides/slide14.xml"/><Relationship Id="rId42" Type="http://schemas.openxmlformats.org/officeDocument/2006/relationships/font" Target="fonts/RobotoCondensedLight-italic.fntdata"/><Relationship Id="rId41" Type="http://schemas.openxmlformats.org/officeDocument/2006/relationships/font" Target="fonts/RobotoCondensedLight-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RobotoCondensedLight-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Arvo-bold.fntdata"/><Relationship Id="rId10" Type="http://schemas.openxmlformats.org/officeDocument/2006/relationships/slide" Target="slides/slide4.xml"/><Relationship Id="rId32" Type="http://schemas.openxmlformats.org/officeDocument/2006/relationships/font" Target="fonts/Arvo-regular.fntdata"/><Relationship Id="rId13" Type="http://schemas.openxmlformats.org/officeDocument/2006/relationships/slide" Target="slides/slide7.xml"/><Relationship Id="rId35" Type="http://schemas.openxmlformats.org/officeDocument/2006/relationships/font" Target="fonts/Arvo-boldItalic.fntdata"/><Relationship Id="rId12" Type="http://schemas.openxmlformats.org/officeDocument/2006/relationships/slide" Target="slides/slide6.xml"/><Relationship Id="rId34" Type="http://schemas.openxmlformats.org/officeDocument/2006/relationships/font" Target="fonts/Arvo-italic.fntdata"/><Relationship Id="rId15" Type="http://schemas.openxmlformats.org/officeDocument/2006/relationships/slide" Target="slides/slide9.xml"/><Relationship Id="rId37" Type="http://schemas.openxmlformats.org/officeDocument/2006/relationships/font" Target="fonts/RobotoCondensed-bold.fntdata"/><Relationship Id="rId14" Type="http://schemas.openxmlformats.org/officeDocument/2006/relationships/slide" Target="slides/slide8.xml"/><Relationship Id="rId36" Type="http://schemas.openxmlformats.org/officeDocument/2006/relationships/font" Target="fonts/RobotoCondensed-regular.fntdata"/><Relationship Id="rId17" Type="http://schemas.openxmlformats.org/officeDocument/2006/relationships/slide" Target="slides/slide11.xml"/><Relationship Id="rId39" Type="http://schemas.openxmlformats.org/officeDocument/2006/relationships/font" Target="fonts/RobotoCondensed-boldItalic.fntdata"/><Relationship Id="rId16" Type="http://schemas.openxmlformats.org/officeDocument/2006/relationships/slide" Target="slides/slide10.xml"/><Relationship Id="rId38" Type="http://schemas.openxmlformats.org/officeDocument/2006/relationships/font" Target="fonts/RobotoCondense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everyone. Charlotte, Nishant, Zhaoning and myself are part of the team that has developed CodeAssist, an intelligent system that utilizes </a:t>
            </a:r>
            <a:r>
              <a:rPr lang="en">
                <a:solidFill>
                  <a:schemeClr val="dk1"/>
                </a:solidFill>
              </a:rPr>
              <a:t>surgeon notes and patient demographic information </a:t>
            </a:r>
            <a:r>
              <a:rPr lang="en"/>
              <a:t>to help predict accurate hospital billing codes. We all know that one of the primary problems facing us today is the rising cost of healthcare. We believe we’ve nailed one of the factors that drive up the administrative costs and expenses related to hospital procedures and surgeries, not to speak of the stress on patients and surgeons when there are errors, since they have to deal with insurance companies to correct these.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56265be605_6_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56265be605_6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50a9c3df44_0_1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50a9c3df44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Operative notes key feature</a:t>
            </a:r>
            <a:br>
              <a:rPr lang="en"/>
            </a:br>
            <a:r>
              <a:rPr lang="en"/>
              <a:t>Relatively few surgeons in set: surgeon specific models viable</a:t>
            </a:r>
            <a:br>
              <a:rPr lang="en"/>
            </a:br>
            <a:r>
              <a:rPr lang="en"/>
              <a:t>Fine granularity clusters of outputs improve performance without sacrificing inference value</a:t>
            </a:r>
            <a:br>
              <a:rPr lang="en"/>
            </a:b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56265be605_5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56265be605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56265be605_6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56265be605_6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55b102ccef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55b102cc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Why need risk prediction?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is a hard problem: (1)  input can be mapped to multiple codes (2) and the number of codes is not fixed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solve the problem exactly is difficult, but there is an easier problem - given the inputs, predict the risk of hospital billing error.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Then even though we cannot automatically generate all the codes, we can highlight the high risk cases, then the hospital can focus on these high risk cases to prioritize their work flow.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Is it possible?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Language people use has this information, for example, EDA shows the text lengths difference,  we re-frame it as a text-classification problem: given the text input by doctors, that is the text will be seen by the hospital billing staff,  we predict the risk of billing error.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How to do 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Text length does not has enough information, we use CNN, which detects the pattern in language.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Short description of CNN text classification, and architecture.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What are the results?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(1)base line is 57%, given the amount of data we have, we can detect 70% of the cases.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with more data, we expect better performance.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p>
          <a:p>
            <a:pPr indent="0" lvl="0" marL="0" rtl="0" algn="just">
              <a:lnSpc>
                <a:spcPct val="115000"/>
              </a:lnSpc>
              <a:spcBef>
                <a:spcPts val="0"/>
              </a:spcBef>
              <a:spcAft>
                <a:spcPts val="0"/>
              </a:spcAft>
              <a:buClr>
                <a:schemeClr val="dk1"/>
              </a:buClr>
              <a:buSzPts val="1100"/>
              <a:buFont typeface="Arial"/>
              <a:buNone/>
            </a:pPr>
            <a:r>
              <a:t/>
            </a:r>
            <a:endParaRPr/>
          </a:p>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51fd9c52df_0_2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51fd9c52d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58b7836d33_2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58b7836d33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How to do 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Text length does not has enough information, we use CNN, which detects the pattern in language.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Short description of CNN text classification, and architecture.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BIG PICTURE: given text input (either the pre-operation or post-operation notes from the surgeon), we predict the probability that the hospital making a billing mistake.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56265be605_18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56265be605_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56265be605_4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56265be605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What are the results?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(1)base line is 57%, given the amount of data we have, we can detect 70% of the cases.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with more data, we expect better performance.</a:t>
            </a:r>
            <a:endParaRPr>
              <a:solidFill>
                <a:schemeClr val="dk1"/>
              </a:solidFill>
            </a:endParaRPr>
          </a:p>
          <a:p>
            <a:pPr indent="0" lvl="0" marL="45720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56265be605_6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56265be605_6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solidFill>
                  <a:srgbClr val="263248"/>
                </a:solidFill>
                <a:latin typeface="Roboto Condensed Light"/>
                <a:ea typeface="Roboto Condensed Light"/>
                <a:cs typeface="Roboto Condensed Light"/>
                <a:sym typeface="Roboto Condensed Light"/>
              </a:rPr>
              <a:t>Here is the problem statement. The scenario we address starts with a patient consulting with a surgeon for an outpatient procedure. The surgeon makes some preoperative notes after the initial </a:t>
            </a:r>
            <a:endParaRPr sz="1800">
              <a:solidFill>
                <a:srgbClr val="263248"/>
              </a:solidFill>
              <a:latin typeface="Roboto Condensed Light"/>
              <a:ea typeface="Roboto Condensed Light"/>
              <a:cs typeface="Roboto Condensed Light"/>
              <a:sym typeface="Roboto Condensed Light"/>
            </a:endParaRPr>
          </a:p>
          <a:p>
            <a:pPr indent="0" lvl="0" marL="0" rtl="0" algn="l">
              <a:spcBef>
                <a:spcPts val="600"/>
              </a:spcBef>
              <a:spcAft>
                <a:spcPts val="0"/>
              </a:spcAft>
              <a:buNone/>
            </a:pPr>
            <a:r>
              <a:t/>
            </a:r>
            <a:endParaRPr sz="1800">
              <a:solidFill>
                <a:srgbClr val="263248"/>
              </a:solidFill>
              <a:latin typeface="Roboto Condensed Light"/>
              <a:ea typeface="Roboto Condensed Light"/>
              <a:cs typeface="Roboto Condensed Light"/>
              <a:sym typeface="Roboto Condensed Light"/>
            </a:endParaRPr>
          </a:p>
          <a:p>
            <a:pPr indent="-342900" lvl="0" marL="457200" rtl="0" algn="l">
              <a:spcBef>
                <a:spcPts val="600"/>
              </a:spcBef>
              <a:spcAft>
                <a:spcPts val="0"/>
              </a:spcAft>
              <a:buClr>
                <a:srgbClr val="C7D3E6"/>
              </a:buClr>
              <a:buSzPts val="1800"/>
              <a:buFont typeface="Roboto Condensed Light"/>
              <a:buChar char="▰"/>
            </a:pPr>
            <a:r>
              <a:rPr lang="en" sz="1800">
                <a:solidFill>
                  <a:srgbClr val="263248"/>
                </a:solidFill>
                <a:latin typeface="Roboto Condensed Light"/>
                <a:ea typeface="Roboto Condensed Light"/>
                <a:cs typeface="Roboto Condensed Light"/>
                <a:sym typeface="Roboto Condensed Light"/>
              </a:rPr>
              <a:t>Scenario: outpatient surgeries</a:t>
            </a:r>
            <a:endParaRPr sz="1800">
              <a:solidFill>
                <a:srgbClr val="263248"/>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C7D3E6"/>
              </a:buClr>
              <a:buSzPts val="1800"/>
              <a:buFont typeface="Roboto Condensed Light"/>
              <a:buChar char="▰"/>
            </a:pPr>
            <a:r>
              <a:rPr lang="en" sz="1800">
                <a:solidFill>
                  <a:srgbClr val="263248"/>
                </a:solidFill>
                <a:latin typeface="Roboto Condensed Light"/>
                <a:ea typeface="Roboto Condensed Light"/>
                <a:cs typeface="Roboto Condensed Light"/>
                <a:sym typeface="Roboto Condensed Light"/>
              </a:rPr>
              <a:t>Surgery can deviate from exact expectation</a:t>
            </a:r>
            <a:endParaRPr sz="1800">
              <a:solidFill>
                <a:srgbClr val="263248"/>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C7D3E6"/>
              </a:buClr>
              <a:buSzPts val="1800"/>
              <a:buFont typeface="Roboto Condensed Light"/>
              <a:buChar char="▰"/>
            </a:pPr>
            <a:r>
              <a:rPr lang="en" sz="1800">
                <a:solidFill>
                  <a:srgbClr val="263248"/>
                </a:solidFill>
                <a:latin typeface="Roboto Condensed Light"/>
                <a:ea typeface="Roboto Condensed Light"/>
                <a:cs typeface="Roboto Condensed Light"/>
                <a:sym typeface="Roboto Condensed Light"/>
              </a:rPr>
              <a:t>Hospitals bill insurance with incomplete information</a:t>
            </a:r>
            <a:endParaRPr sz="1800">
              <a:solidFill>
                <a:srgbClr val="263248"/>
              </a:solidFill>
              <a:latin typeface="Roboto Condensed Light"/>
              <a:ea typeface="Roboto Condensed Light"/>
              <a:cs typeface="Roboto Condensed Light"/>
              <a:sym typeface="Roboto Condensed Light"/>
            </a:endParaRPr>
          </a:p>
          <a:p>
            <a:pPr indent="-342900" lvl="1" marL="914400" rtl="0" algn="l">
              <a:spcBef>
                <a:spcPts val="0"/>
              </a:spcBef>
              <a:spcAft>
                <a:spcPts val="0"/>
              </a:spcAft>
              <a:buClr>
                <a:srgbClr val="C7D3E6"/>
              </a:buClr>
              <a:buSzPts val="1800"/>
              <a:buFont typeface="Roboto Condensed Light"/>
              <a:buChar char="▻"/>
            </a:pPr>
            <a:r>
              <a:rPr lang="en" sz="1800">
                <a:solidFill>
                  <a:srgbClr val="263248"/>
                </a:solidFill>
                <a:latin typeface="Roboto Condensed Light"/>
                <a:ea typeface="Roboto Condensed Light"/>
                <a:cs typeface="Roboto Condensed Light"/>
                <a:sym typeface="Roboto Condensed Light"/>
              </a:rPr>
              <a:t>Limited by EMR structure</a:t>
            </a:r>
            <a:endParaRPr sz="1800">
              <a:solidFill>
                <a:srgbClr val="263248"/>
              </a:solidFill>
              <a:latin typeface="Roboto Condensed Light"/>
              <a:ea typeface="Roboto Condensed Light"/>
              <a:cs typeface="Roboto Condensed Light"/>
              <a:sym typeface="Roboto Condensed Light"/>
            </a:endParaRPr>
          </a:p>
          <a:p>
            <a:pPr indent="-342900" lvl="1" marL="914400" rtl="0" algn="l">
              <a:spcBef>
                <a:spcPts val="0"/>
              </a:spcBef>
              <a:spcAft>
                <a:spcPts val="0"/>
              </a:spcAft>
              <a:buClr>
                <a:srgbClr val="C7D3E6"/>
              </a:buClr>
              <a:buSzPts val="1800"/>
              <a:buFont typeface="Roboto Condensed Light"/>
              <a:buChar char="▻"/>
            </a:pPr>
            <a:r>
              <a:rPr lang="en" sz="1800">
                <a:solidFill>
                  <a:srgbClr val="263248"/>
                </a:solidFill>
                <a:latin typeface="Roboto Condensed Light"/>
                <a:ea typeface="Roboto Condensed Light"/>
                <a:cs typeface="Roboto Condensed Light"/>
                <a:sym typeface="Roboto Condensed Light"/>
              </a:rPr>
              <a:t>Billing done by third parties with less experience</a:t>
            </a:r>
            <a:endParaRPr sz="1800">
              <a:solidFill>
                <a:srgbClr val="263248"/>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C7D3E6"/>
              </a:buClr>
              <a:buSzPts val="1800"/>
              <a:buFont typeface="Roboto Condensed Light"/>
              <a:buChar char="▰"/>
            </a:pPr>
            <a:r>
              <a:rPr lang="en" sz="1800">
                <a:solidFill>
                  <a:srgbClr val="263248"/>
                </a:solidFill>
                <a:latin typeface="Roboto Condensed Light"/>
                <a:ea typeface="Roboto Condensed Light"/>
                <a:cs typeface="Roboto Condensed Light"/>
                <a:sym typeface="Roboto Condensed Light"/>
              </a:rPr>
              <a:t>Surgeons often finish case billing late</a:t>
            </a:r>
            <a:endParaRPr sz="1400">
              <a:solidFill>
                <a:srgbClr val="263248"/>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C7D3E6"/>
              </a:buClr>
              <a:buSzPts val="1800"/>
              <a:buFont typeface="Roboto Condensed Light"/>
              <a:buChar char="▰"/>
            </a:pPr>
            <a:r>
              <a:rPr lang="en" sz="1800">
                <a:solidFill>
                  <a:srgbClr val="263248"/>
                </a:solidFill>
                <a:latin typeface="Roboto Condensed Light"/>
                <a:ea typeface="Roboto Condensed Light"/>
                <a:cs typeface="Roboto Condensed Light"/>
                <a:sym typeface="Roboto Condensed Light"/>
              </a:rPr>
              <a:t>Potential mismatch between the work done and billing</a:t>
            </a:r>
            <a:endParaRPr sz="1800">
              <a:solidFill>
                <a:srgbClr val="263248"/>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C7D3E6"/>
              </a:buClr>
              <a:buSzPts val="1400"/>
              <a:buFont typeface="Roboto Condensed Light"/>
              <a:buChar char="▻"/>
            </a:pPr>
            <a:r>
              <a:rPr lang="en" sz="1400">
                <a:solidFill>
                  <a:srgbClr val="263248"/>
                </a:solidFill>
                <a:latin typeface="Roboto Condensed Light"/>
                <a:ea typeface="Roboto Condensed Light"/>
                <a:cs typeface="Roboto Condensed Light"/>
                <a:sym typeface="Roboto Condensed Light"/>
              </a:rPr>
              <a:t>Compliance</a:t>
            </a:r>
            <a:endParaRPr sz="1400">
              <a:solidFill>
                <a:srgbClr val="263248"/>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C7D3E6"/>
              </a:buClr>
              <a:buSzPts val="1400"/>
              <a:buFont typeface="Roboto Condensed Light"/>
              <a:buChar char="▻"/>
            </a:pPr>
            <a:r>
              <a:rPr lang="en" sz="1400">
                <a:solidFill>
                  <a:srgbClr val="263248"/>
                </a:solidFill>
                <a:latin typeface="Roboto Condensed Light"/>
                <a:ea typeface="Roboto Condensed Light"/>
                <a:cs typeface="Roboto Condensed Light"/>
                <a:sym typeface="Roboto Condensed Light"/>
              </a:rPr>
              <a:t>Insurance claims denials</a:t>
            </a:r>
            <a:endParaRPr sz="1400">
              <a:solidFill>
                <a:srgbClr val="263248"/>
              </a:solidFill>
              <a:latin typeface="Roboto Condensed Light"/>
              <a:ea typeface="Roboto Condensed Light"/>
              <a:cs typeface="Roboto Condensed Light"/>
              <a:sym typeface="Roboto Condensed Light"/>
            </a:endParaRPr>
          </a:p>
          <a:p>
            <a:pPr indent="-304800" lvl="1" marL="914400" rtl="0" algn="l">
              <a:spcBef>
                <a:spcPts val="0"/>
              </a:spcBef>
              <a:spcAft>
                <a:spcPts val="0"/>
              </a:spcAft>
              <a:buClr>
                <a:srgbClr val="C7D3E6"/>
              </a:buClr>
              <a:buSzPts val="1200"/>
              <a:buFont typeface="Roboto Condensed Light"/>
              <a:buChar char="▻"/>
            </a:pPr>
            <a:r>
              <a:rPr lang="en" sz="1400">
                <a:solidFill>
                  <a:srgbClr val="263248"/>
                </a:solidFill>
                <a:latin typeface="Roboto Condensed Light"/>
                <a:ea typeface="Roboto Condensed Light"/>
                <a:cs typeface="Roboto Condensed Light"/>
                <a:sym typeface="Roboto Condensed Light"/>
              </a:rPr>
              <a:t>Impact to patient</a:t>
            </a:r>
            <a:br>
              <a:rPr lang="en" sz="1200">
                <a:solidFill>
                  <a:srgbClr val="263248"/>
                </a:solidFill>
                <a:latin typeface="Roboto Condensed Light"/>
                <a:ea typeface="Roboto Condensed Light"/>
                <a:cs typeface="Roboto Condensed Light"/>
                <a:sym typeface="Roboto Condensed Light"/>
              </a:rPr>
            </a:br>
            <a:endParaRPr sz="2000">
              <a:solidFill>
                <a:srgbClr val="263248"/>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51fd9c52df_0_2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51fd9c52d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55b102ccef_1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55b102cce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eac246c02_0_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eac246c0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sz="1400">
                <a:solidFill>
                  <a:srgbClr val="263248"/>
                </a:solidFill>
                <a:latin typeface="Roboto Condensed Light"/>
                <a:ea typeface="Roboto Condensed Light"/>
                <a:cs typeface="Roboto Condensed Light"/>
                <a:sym typeface="Roboto Condensed Light"/>
              </a:rPr>
              <a:t>The first feature of our product predicts the codes to streamline the billing process for the practitioner. Our model uses the free text operative notes as well as the patient demographics to predict what happened in the operation room, and presents these choices to the surgeon or anesthesiologist. This streamlines the billing process in order to align the facility and surgeon timelines.</a:t>
            </a:r>
            <a:endParaRPr sz="1400">
              <a:solidFill>
                <a:srgbClr val="263248"/>
              </a:solidFill>
              <a:latin typeface="Roboto Condensed Light"/>
              <a:ea typeface="Roboto Condensed Light"/>
              <a:cs typeface="Roboto Condensed Light"/>
              <a:sym typeface="Roboto Condensed Light"/>
            </a:endParaRPr>
          </a:p>
          <a:p>
            <a:pPr indent="0" lvl="0" marL="0" rtl="0" algn="l">
              <a:spcBef>
                <a:spcPts val="600"/>
              </a:spcBef>
              <a:spcAft>
                <a:spcPts val="0"/>
              </a:spcAft>
              <a:buClr>
                <a:schemeClr val="dk1"/>
              </a:buClr>
              <a:buSzPts val="1100"/>
              <a:buFont typeface="Arial"/>
              <a:buNone/>
            </a:pPr>
            <a:r>
              <a:t/>
            </a:r>
            <a:endParaRPr sz="1400">
              <a:solidFill>
                <a:srgbClr val="263248"/>
              </a:solidFill>
              <a:latin typeface="Roboto Condensed Light"/>
              <a:ea typeface="Roboto Condensed Light"/>
              <a:cs typeface="Roboto Condensed Light"/>
              <a:sym typeface="Roboto Condensed Light"/>
            </a:endParaRPr>
          </a:p>
          <a:p>
            <a:pPr indent="0" lvl="0" marL="0" rtl="0" algn="l">
              <a:spcBef>
                <a:spcPts val="600"/>
              </a:spcBef>
              <a:spcAft>
                <a:spcPts val="0"/>
              </a:spcAft>
              <a:buClr>
                <a:schemeClr val="dk1"/>
              </a:buClr>
              <a:buSzPts val="1100"/>
              <a:buFont typeface="Arial"/>
              <a:buNone/>
            </a:pPr>
            <a:r>
              <a:rPr lang="en" sz="1400">
                <a:solidFill>
                  <a:srgbClr val="263248"/>
                </a:solidFill>
                <a:latin typeface="Roboto Condensed Light"/>
                <a:ea typeface="Roboto Condensed Light"/>
                <a:cs typeface="Roboto Condensed Light"/>
                <a:sym typeface="Roboto Condensed Light"/>
              </a:rPr>
              <a:t>The second feature, risk prediction, assess the depth of information present in a case file to evaluate the likelihood of a billing error by the facility coder. This prediction could be used to prioritize cases in a workflow and maybe prompt follow up actions like contacting the surgeon for more information.</a:t>
            </a:r>
            <a:endParaRPr sz="1400">
              <a:solidFill>
                <a:srgbClr val="263248"/>
              </a:solidFill>
              <a:latin typeface="Roboto Condensed Light"/>
              <a:ea typeface="Roboto Condensed Light"/>
              <a:cs typeface="Roboto Condensed Light"/>
              <a:sym typeface="Roboto Condensed Light"/>
            </a:endParaRPr>
          </a:p>
          <a:p>
            <a:pPr indent="0" lvl="0" marL="0" rtl="0" algn="l">
              <a:spcBef>
                <a:spcPts val="600"/>
              </a:spcBef>
              <a:spcAft>
                <a:spcPts val="0"/>
              </a:spcAft>
              <a:buClr>
                <a:schemeClr val="dk1"/>
              </a:buClr>
              <a:buSzPts val="1100"/>
              <a:buFont typeface="Arial"/>
              <a:buNone/>
            </a:pPr>
            <a:r>
              <a:t/>
            </a:r>
            <a:endParaRPr sz="1400">
              <a:solidFill>
                <a:srgbClr val="263248"/>
              </a:solidFill>
              <a:latin typeface="Roboto Condensed Light"/>
              <a:ea typeface="Roboto Condensed Light"/>
              <a:cs typeface="Roboto Condensed Light"/>
              <a:sym typeface="Roboto Condensed Light"/>
            </a:endParaRPr>
          </a:p>
          <a:p>
            <a:pPr indent="0" lvl="0" marL="0" rtl="0" algn="l">
              <a:spcBef>
                <a:spcPts val="600"/>
              </a:spcBef>
              <a:spcAft>
                <a:spcPts val="0"/>
              </a:spcAft>
              <a:buClr>
                <a:schemeClr val="dk1"/>
              </a:buClr>
              <a:buSzPts val="1100"/>
              <a:buFont typeface="Arial"/>
              <a:buNone/>
            </a:pPr>
            <a:r>
              <a:t/>
            </a:r>
            <a:endParaRPr sz="1400">
              <a:solidFill>
                <a:srgbClr val="263248"/>
              </a:solidFill>
              <a:latin typeface="Roboto Condensed Light"/>
              <a:ea typeface="Roboto Condensed Light"/>
              <a:cs typeface="Roboto Condensed Light"/>
              <a:sym typeface="Roboto Condensed Light"/>
            </a:endParaRPr>
          </a:p>
          <a:p>
            <a:pPr indent="0" lvl="0" marL="0" rtl="0" algn="l">
              <a:spcBef>
                <a:spcPts val="600"/>
              </a:spcBef>
              <a:spcAft>
                <a:spcPts val="0"/>
              </a:spcAft>
              <a:buClr>
                <a:schemeClr val="dk1"/>
              </a:buClr>
              <a:buSzPts val="1100"/>
              <a:buFont typeface="Arial"/>
              <a:buNone/>
            </a:pPr>
            <a:r>
              <a:t/>
            </a:r>
            <a:endParaRPr sz="1400">
              <a:solidFill>
                <a:srgbClr val="263248"/>
              </a:solidFill>
              <a:latin typeface="Roboto Condensed Light"/>
              <a:ea typeface="Roboto Condensed Light"/>
              <a:cs typeface="Roboto Condensed Light"/>
              <a:sym typeface="Roboto Condensed Light"/>
            </a:endParaRPr>
          </a:p>
          <a:p>
            <a:pPr indent="0" lvl="0" marL="0" rtl="0" algn="l">
              <a:spcBef>
                <a:spcPts val="600"/>
              </a:spcBef>
              <a:spcAft>
                <a:spcPts val="0"/>
              </a:spcAft>
              <a:buClr>
                <a:schemeClr val="dk1"/>
              </a:buClr>
              <a:buSzPts val="1100"/>
              <a:buFont typeface="Arial"/>
              <a:buNone/>
            </a:pPr>
            <a:r>
              <a:rPr lang="en" sz="1400">
                <a:solidFill>
                  <a:srgbClr val="263248"/>
                </a:solidFill>
                <a:latin typeface="Roboto Condensed Light"/>
                <a:ea typeface="Roboto Condensed Light"/>
                <a:cs typeface="Roboto Condensed Light"/>
                <a:sym typeface="Roboto Condensed Light"/>
              </a:rPr>
              <a:t>Product concept:</a:t>
            </a:r>
            <a:endParaRPr sz="1400">
              <a:solidFill>
                <a:srgbClr val="263248"/>
              </a:solidFill>
              <a:latin typeface="Roboto Condensed Light"/>
              <a:ea typeface="Roboto Condensed Light"/>
              <a:cs typeface="Roboto Condensed Light"/>
              <a:sym typeface="Roboto Condensed Light"/>
            </a:endParaRPr>
          </a:p>
          <a:p>
            <a:pPr indent="-317500" lvl="0" marL="457200" rtl="0" algn="l">
              <a:spcBef>
                <a:spcPts val="600"/>
              </a:spcBef>
              <a:spcAft>
                <a:spcPts val="0"/>
              </a:spcAft>
              <a:buClr>
                <a:srgbClr val="C7D3E6"/>
              </a:buClr>
              <a:buSzPts val="1400"/>
              <a:buFont typeface="Roboto Condensed Light"/>
              <a:buChar char="▰"/>
            </a:pPr>
            <a:r>
              <a:rPr lang="en" sz="1400">
                <a:solidFill>
                  <a:srgbClr val="263248"/>
                </a:solidFill>
                <a:latin typeface="Roboto Condensed Light"/>
                <a:ea typeface="Roboto Condensed Light"/>
                <a:cs typeface="Roboto Condensed Light"/>
                <a:sym typeface="Roboto Condensed Light"/>
              </a:rPr>
              <a:t>Intelligent system for billing upon surgery completion</a:t>
            </a:r>
            <a:endParaRPr sz="1400">
              <a:solidFill>
                <a:srgbClr val="263248"/>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C7D3E6"/>
              </a:buClr>
              <a:buSzPts val="1400"/>
              <a:buFont typeface="Roboto Condensed Light"/>
              <a:buChar char="▻"/>
            </a:pPr>
            <a:r>
              <a:rPr lang="en" sz="1400">
                <a:solidFill>
                  <a:srgbClr val="263248"/>
                </a:solidFill>
                <a:latin typeface="Roboto Condensed Light"/>
                <a:ea typeface="Roboto Condensed Light"/>
                <a:cs typeface="Roboto Condensed Light"/>
                <a:sym typeface="Roboto Condensed Light"/>
              </a:rPr>
              <a:t>Parse preoperative free text, combine with surgical staff details, patient details</a:t>
            </a:r>
            <a:endParaRPr sz="1400">
              <a:solidFill>
                <a:srgbClr val="263248"/>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rgbClr val="C7D3E6"/>
              </a:buClr>
              <a:buSzPts val="1400"/>
              <a:buFont typeface="Roboto Condensed Light"/>
              <a:buChar char="▰"/>
            </a:pPr>
            <a:r>
              <a:rPr lang="en" sz="1400">
                <a:solidFill>
                  <a:srgbClr val="263248"/>
                </a:solidFill>
                <a:latin typeface="Roboto Condensed Light"/>
                <a:ea typeface="Roboto Condensed Light"/>
                <a:cs typeface="Roboto Condensed Light"/>
                <a:sym typeface="Roboto Condensed Light"/>
              </a:rPr>
              <a:t>Streamline billing process and elicit response from surgeon immediately post-op</a:t>
            </a:r>
            <a:endParaRPr sz="1400">
              <a:solidFill>
                <a:srgbClr val="263248"/>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rgbClr val="C7D3E6"/>
              </a:buClr>
              <a:buSzPts val="1400"/>
              <a:buFont typeface="Roboto Condensed Light"/>
              <a:buChar char="▰"/>
            </a:pPr>
            <a:r>
              <a:rPr lang="en" sz="1400">
                <a:solidFill>
                  <a:srgbClr val="263248"/>
                </a:solidFill>
                <a:latin typeface="Roboto Condensed Light"/>
                <a:ea typeface="Roboto Condensed Light"/>
                <a:cs typeface="Roboto Condensed Light"/>
                <a:sym typeface="Roboto Condensed Light"/>
              </a:rPr>
              <a:t>Surface intelligence to administrative staff at billing time</a:t>
            </a:r>
            <a:endParaRPr sz="1400">
              <a:solidFill>
                <a:srgbClr val="263248"/>
              </a:solidFill>
              <a:latin typeface="Roboto Condensed Light"/>
              <a:ea typeface="Roboto Condensed Light"/>
              <a:cs typeface="Roboto Condensed Light"/>
              <a:sym typeface="Roboto Condensed Light"/>
            </a:endParaRPr>
          </a:p>
          <a:p>
            <a:pPr indent="0" lvl="0" marL="457200" rtl="0" algn="l">
              <a:spcBef>
                <a:spcPts val="600"/>
              </a:spcBef>
              <a:spcAft>
                <a:spcPts val="0"/>
              </a:spcAft>
              <a:buClr>
                <a:schemeClr val="dk1"/>
              </a:buClr>
              <a:buSzPts val="1100"/>
              <a:buFont typeface="Arial"/>
              <a:buNone/>
            </a:pPr>
            <a:r>
              <a:t/>
            </a:r>
            <a:endParaRPr sz="1400">
              <a:solidFill>
                <a:srgbClr val="263248"/>
              </a:solidFill>
              <a:latin typeface="Roboto Condensed Light"/>
              <a:ea typeface="Roboto Condensed Light"/>
              <a:cs typeface="Roboto Condensed Light"/>
              <a:sym typeface="Roboto Condensed Light"/>
            </a:endParaRPr>
          </a:p>
          <a:p>
            <a:pPr indent="0" lvl="0" marL="0" rtl="0" algn="l">
              <a:spcBef>
                <a:spcPts val="600"/>
              </a:spcBef>
              <a:spcAft>
                <a:spcPts val="0"/>
              </a:spcAft>
              <a:buClr>
                <a:schemeClr val="dk1"/>
              </a:buClr>
              <a:buSzPts val="1100"/>
              <a:buFont typeface="Arial"/>
              <a:buNone/>
            </a:pPr>
            <a:r>
              <a:rPr lang="en" sz="1400">
                <a:solidFill>
                  <a:srgbClr val="263248"/>
                </a:solidFill>
                <a:latin typeface="Roboto Condensed Light"/>
                <a:ea typeface="Roboto Condensed Light"/>
                <a:cs typeface="Roboto Condensed Light"/>
                <a:sym typeface="Roboto Condensed Light"/>
              </a:rPr>
              <a:t>MVP / User feedback</a:t>
            </a:r>
            <a:endParaRPr sz="1400">
              <a:solidFill>
                <a:srgbClr val="263248"/>
              </a:solidFill>
              <a:latin typeface="Roboto Condensed Light"/>
              <a:ea typeface="Roboto Condensed Light"/>
              <a:cs typeface="Roboto Condensed Light"/>
              <a:sym typeface="Roboto Condensed Light"/>
            </a:endParaRPr>
          </a:p>
          <a:p>
            <a:pPr indent="-317500" lvl="0" marL="457200" rtl="0" algn="l">
              <a:spcBef>
                <a:spcPts val="600"/>
              </a:spcBef>
              <a:spcAft>
                <a:spcPts val="0"/>
              </a:spcAft>
              <a:buClr>
                <a:srgbClr val="C7D3E6"/>
              </a:buClr>
              <a:buSzPts val="1400"/>
              <a:buFont typeface="Roboto Condensed Light"/>
              <a:buChar char="▰"/>
            </a:pPr>
            <a:r>
              <a:rPr lang="en" sz="1400">
                <a:solidFill>
                  <a:srgbClr val="263248"/>
                </a:solidFill>
                <a:latin typeface="Roboto Condensed Light"/>
                <a:ea typeface="Roboto Condensed Light"/>
                <a:cs typeface="Roboto Condensed Light"/>
                <a:sym typeface="Roboto Condensed Light"/>
              </a:rPr>
              <a:t>Predict which cases are high risk for incorrect billing</a:t>
            </a:r>
            <a:endParaRPr sz="1400">
              <a:solidFill>
                <a:srgbClr val="263248"/>
              </a:solidFill>
              <a:latin typeface="Roboto Condensed Light"/>
              <a:ea typeface="Roboto Condensed Light"/>
              <a:cs typeface="Roboto Condensed Light"/>
              <a:sym typeface="Roboto Condensed Light"/>
            </a:endParaRPr>
          </a:p>
          <a:p>
            <a:pPr indent="-317500" lvl="0" marL="457200" rtl="0" algn="l">
              <a:spcBef>
                <a:spcPts val="0"/>
              </a:spcBef>
              <a:spcAft>
                <a:spcPts val="0"/>
              </a:spcAft>
              <a:buClr>
                <a:srgbClr val="C7D3E6"/>
              </a:buClr>
              <a:buSzPts val="1400"/>
              <a:buFont typeface="Roboto Condensed Light"/>
              <a:buChar char="▰"/>
            </a:pPr>
            <a:r>
              <a:rPr lang="en" sz="1400">
                <a:solidFill>
                  <a:srgbClr val="263248"/>
                </a:solidFill>
                <a:latin typeface="Roboto Condensed Light"/>
                <a:ea typeface="Roboto Condensed Light"/>
                <a:cs typeface="Roboto Condensed Light"/>
                <a:sym typeface="Roboto Condensed Light"/>
              </a:rPr>
              <a:t>Predict output Anesthesia codes</a:t>
            </a:r>
            <a:br>
              <a:rPr lang="en" sz="1400">
                <a:solidFill>
                  <a:srgbClr val="263248"/>
                </a:solidFill>
                <a:latin typeface="Roboto Condensed Light"/>
                <a:ea typeface="Roboto Condensed Light"/>
                <a:cs typeface="Roboto Condensed Light"/>
                <a:sym typeface="Roboto Condensed Light"/>
              </a:rPr>
            </a:br>
            <a:br>
              <a:rPr lang="en" sz="1400">
                <a:solidFill>
                  <a:srgbClr val="263248"/>
                </a:solidFill>
                <a:latin typeface="Roboto Condensed Light"/>
                <a:ea typeface="Roboto Condensed Light"/>
                <a:cs typeface="Roboto Condensed Light"/>
                <a:sym typeface="Roboto Condensed Light"/>
              </a:rPr>
            </a:br>
            <a:endParaRPr sz="1400">
              <a:solidFill>
                <a:srgbClr val="263248"/>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51fd9c52df_0_10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51fd9c52d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With an initial data set of 19.6k cases, for each of which there are up to 10 billing codes to predict, CodeAssist has an accuracy of 44% for predicting all codes for a given case, and 62% accuracy for predicting the primary billing code. This puts or code prediction only 5% behind the experts that do this every day.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For our risk prediction product, our CNN model is able to predict correct and incorrect cases with 72% accuracy, effectively streamlining the workflow</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Charlotte. Hello everyone. I am going to talk about the preprocessing that we carried out in order to improve the efficiency of the model and how this relates to some of the performance metric </a:t>
            </a:r>
            <a:r>
              <a:rPr lang="en"/>
              <a:t>priorities </a:t>
            </a:r>
            <a:r>
              <a:rPr lang="en"/>
              <a:t>we followed in our product design decisions.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carried out two major preprocessing steps: Text Cleaning and Code Grouping or Binning.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 USED-----------------------------------------------------------------------------------------------</a:t>
            </a:r>
            <a:endParaRPr/>
          </a:p>
          <a:p>
            <a:pPr indent="0" lvl="0" marL="0" rtl="0" algn="l">
              <a:spcBef>
                <a:spcPts val="0"/>
              </a:spcBef>
              <a:spcAft>
                <a:spcPts val="0"/>
              </a:spcAft>
              <a:buNone/>
            </a:pPr>
            <a:r>
              <a:rPr lang="en"/>
              <a:t>We performed a number of steps on the data in order to transform it into a form more amenable to creating a model:</a:t>
            </a:r>
            <a:endParaRPr/>
          </a:p>
          <a:p>
            <a:pPr indent="-298450" lvl="0" marL="457200" rtl="0" algn="l">
              <a:spcBef>
                <a:spcPts val="0"/>
              </a:spcBef>
              <a:spcAft>
                <a:spcPts val="0"/>
              </a:spcAft>
              <a:buSzPts val="1100"/>
              <a:buChar char="●"/>
            </a:pPr>
            <a:r>
              <a:rPr lang="en"/>
              <a:t>W</a:t>
            </a:r>
            <a:r>
              <a:rPr lang="en"/>
              <a:t>e used OutPatient data instead of InPatient, </a:t>
            </a:r>
            <a:endParaRPr/>
          </a:p>
          <a:p>
            <a:pPr indent="-298450" lvl="0" marL="457200" rtl="0" algn="l">
              <a:lnSpc>
                <a:spcPct val="115000"/>
              </a:lnSpc>
              <a:spcBef>
                <a:spcPts val="0"/>
              </a:spcBef>
              <a:spcAft>
                <a:spcPts val="0"/>
              </a:spcAft>
              <a:buSzPts val="1100"/>
              <a:buChar char="●"/>
            </a:pPr>
            <a:r>
              <a:rPr lang="en"/>
              <a:t>Remove NA, Tokenize</a:t>
            </a:r>
            <a:endParaRPr/>
          </a:p>
          <a:p>
            <a:pPr indent="-298450" lvl="0" marL="457200" rtl="0" algn="l">
              <a:lnSpc>
                <a:spcPct val="115000"/>
              </a:lnSpc>
              <a:spcBef>
                <a:spcPts val="0"/>
              </a:spcBef>
              <a:spcAft>
                <a:spcPts val="0"/>
              </a:spcAft>
              <a:buSzPts val="1100"/>
              <a:buChar char="●"/>
            </a:pPr>
            <a:r>
              <a:rPr lang="en"/>
              <a:t>Lowercase / Deduplicate</a:t>
            </a:r>
            <a:endParaRPr/>
          </a:p>
          <a:p>
            <a:pPr indent="-298450" lvl="0" marL="457200" rtl="0" algn="l">
              <a:lnSpc>
                <a:spcPct val="115000"/>
              </a:lnSpc>
              <a:spcBef>
                <a:spcPts val="0"/>
              </a:spcBef>
              <a:spcAft>
                <a:spcPts val="0"/>
              </a:spcAft>
              <a:buSzPts val="1100"/>
              <a:buChar char="●"/>
            </a:pPr>
            <a:r>
              <a:rPr lang="en"/>
              <a:t>Removal of Stopwords</a:t>
            </a:r>
            <a:endParaRPr/>
          </a:p>
          <a:p>
            <a:pPr indent="-298450" lvl="0" marL="457200" rtl="0" algn="l">
              <a:lnSpc>
                <a:spcPct val="115000"/>
              </a:lnSpc>
              <a:spcBef>
                <a:spcPts val="0"/>
              </a:spcBef>
              <a:spcAft>
                <a:spcPts val="0"/>
              </a:spcAft>
              <a:buSzPts val="1100"/>
              <a:buChar char="●"/>
            </a:pPr>
            <a:r>
              <a:rPr lang="en"/>
              <a:t>Binning</a:t>
            </a:r>
            <a:endParaRPr/>
          </a:p>
          <a:p>
            <a:pPr indent="0" lvl="0" marL="0" rtl="0" algn="l">
              <a:spcBef>
                <a:spcPts val="0"/>
              </a:spcBef>
              <a:spcAft>
                <a:spcPts val="0"/>
              </a:spcAft>
              <a:buNone/>
            </a:pPr>
            <a:r>
              <a:rPr lang="en"/>
              <a:t>I will touch upon these techniques </a:t>
            </a:r>
            <a:r>
              <a:rPr lang="en">
                <a:solidFill>
                  <a:schemeClr val="dk1"/>
                </a:solidFill>
              </a:rPr>
              <a:t>that made a substantial difference </a:t>
            </a:r>
            <a:r>
              <a:rPr lang="en"/>
              <a:t>in the couple of slides.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5203b73f8b_0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203b73f8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with Text Cleaning. </a:t>
            </a:r>
            <a:r>
              <a:rPr lang="en"/>
              <a:t>This diagram shows the text preprocessing steps we implemented on the preoperative notes input that we used to develop the model. There are four stages: Stage 1 involves NA removal and tokenization, Stage 2, lowercasing and deduplication of the tokens, Stage 3, </a:t>
            </a:r>
            <a:r>
              <a:rPr lang="en">
                <a:solidFill>
                  <a:schemeClr val="dk1"/>
                </a:solidFill>
              </a:rPr>
              <a:t>removal of stopwords which carry no useful signal and Stage 4: stemming and lemmatization, that is, reducing words to their root form, normalizing tenses and transforming relevant word forms to the first person.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words highlighted on the left are examples of stemming and lemmatization transforms. The unhighlighted words were dropped as they were stopwords.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A checkpoint involved d</a:t>
            </a:r>
            <a:r>
              <a:rPr lang="en"/>
              <a:t>etermining the most frequently occuring medically relevant terms, These constitute the signal that is used to inform the model.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Text processing could always be improved. Additional steps that could be taken could include:</a:t>
            </a:r>
            <a:endParaRPr/>
          </a:p>
          <a:p>
            <a:pPr indent="-317500" lvl="0" marL="457200" rtl="0" algn="l">
              <a:spcBef>
                <a:spcPts val="0"/>
              </a:spcBef>
              <a:spcAft>
                <a:spcPts val="0"/>
              </a:spcAft>
              <a:buSzPts val="1400"/>
              <a:buChar char="●"/>
            </a:pPr>
            <a:r>
              <a:rPr lang="en"/>
              <a:t>Additional stopword removal (using TF-IDF filtering) </a:t>
            </a:r>
            <a:endParaRPr/>
          </a:p>
          <a:p>
            <a:pPr indent="-317500" lvl="0" marL="457200" rtl="0" algn="l">
              <a:spcBef>
                <a:spcPts val="0"/>
              </a:spcBef>
              <a:spcAft>
                <a:spcPts val="0"/>
              </a:spcAft>
              <a:buSzPts val="1400"/>
              <a:buChar char="●"/>
            </a:pPr>
            <a:r>
              <a:rPr lang="en"/>
              <a:t>Combining terms that are alternately used such as htn &amp; hypertension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 USED---------------------------------------------------------------------------------------------------------</a:t>
            </a:r>
            <a:endParaRPr/>
          </a:p>
          <a:p>
            <a:pPr indent="0" lvl="0" marL="0" rtl="0" algn="l">
              <a:spcBef>
                <a:spcPts val="0"/>
              </a:spcBef>
              <a:spcAft>
                <a:spcPts val="0"/>
              </a:spcAft>
              <a:buClr>
                <a:schemeClr val="dk1"/>
              </a:buClr>
              <a:buSzPts val="1100"/>
              <a:buFont typeface="Arial"/>
              <a:buNone/>
            </a:pPr>
            <a:r>
              <a:rPr lang="en">
                <a:solidFill>
                  <a:schemeClr val="dk1"/>
                </a:solidFill>
              </a:rPr>
              <a:t>As shown in the diagram, text processing involved the following stages:</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Removal of NA records and those with white spaces</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Tokenization of records with ‘/’, ‘,’ and similar</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Lowercasing and deduplication</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Removal of stopwords, including generic medical terms such as “disease”, “disorder”, “illness”</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Lemmatization -  words reduced to their root form.</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Stemming - words in third person are changed to first person and verbs in past and future tenses are changed into present.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5111c94948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5111c9494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Next, I’ll talk about the second preprocessing step, namely binning</a:t>
            </a:r>
            <a:r>
              <a:rPr lang="en">
                <a:solidFill>
                  <a:schemeClr val="dk1"/>
                </a:solidFill>
              </a:rPr>
              <a:t>. What do we mean by binning? Briefly, the CPT codes to be predicted fall into over 6,000 classes. Our dataset was relatively small, for the large number of classes to be predicted as Charlotte mentioned, so we examined the codes to see if we could group them. Indeed, we found that many codes were clustered into groups rather similar to each other, differing only in specific dimensions or details that would be hard to predict from the preop notes alone. You can see a couple of  examples on the left hand side of the diagram. We therefore engaged in a preprocessing step to group like codes together and predict the group or bin rather than the specific code. This reduced the number of classes to be predicted to less than 4,000.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don’t restrict the surgeon to the bin, however; as shown in the right hand side of the diagram, our product expands the predicted bin into its constituent codes and allows the surgeon to select the relevant code or codes prior to sending it on for further processing.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We’ll see in the next slide what this means to the performance of our system. </a:t>
            </a:r>
            <a:endParaRPr/>
          </a:p>
          <a:p>
            <a:pPr indent="0" lvl="0" marL="0" rtl="0" algn="l">
              <a:spcBef>
                <a:spcPts val="0"/>
              </a:spcBef>
              <a:spcAft>
                <a:spcPts val="0"/>
              </a:spcAft>
              <a:buNone/>
            </a:pPr>
            <a:r>
              <a:rPr lang="en"/>
              <a:t>----------------------------------------------------------------------Notes-----------------------------------------------------------------</a:t>
            </a:r>
            <a:endParaRPr/>
          </a:p>
          <a:p>
            <a:pPr indent="-298450" lvl="0" marL="457200" rtl="0" algn="l">
              <a:spcBef>
                <a:spcPts val="0"/>
              </a:spcBef>
              <a:spcAft>
                <a:spcPts val="0"/>
              </a:spcAft>
              <a:buClr>
                <a:schemeClr val="dk1"/>
              </a:buClr>
              <a:buSzPts val="1100"/>
              <a:buChar char="➢"/>
            </a:pPr>
            <a:r>
              <a:rPr lang="en"/>
              <a:t>Prioritize Recall over precision, as a UX choice</a:t>
            </a:r>
            <a:endParaRPr/>
          </a:p>
          <a:p>
            <a:pPr indent="-298450" lvl="0" marL="457200" rtl="0" algn="l">
              <a:spcBef>
                <a:spcPts val="0"/>
              </a:spcBef>
              <a:spcAft>
                <a:spcPts val="0"/>
              </a:spcAft>
              <a:buClr>
                <a:schemeClr val="dk1"/>
              </a:buClr>
              <a:buSzPts val="1100"/>
              <a:buChar char="➢"/>
            </a:pPr>
            <a:r>
              <a:rPr lang="en"/>
              <a:t>Product choice to offer options instead of fully automating</a:t>
            </a:r>
            <a:endParaRPr/>
          </a:p>
          <a:p>
            <a:pPr indent="-298450" lvl="0" marL="457200" rtl="0" algn="l">
              <a:spcBef>
                <a:spcPts val="0"/>
              </a:spcBef>
              <a:spcAft>
                <a:spcPts val="0"/>
              </a:spcAft>
              <a:buClr>
                <a:schemeClr val="dk1"/>
              </a:buClr>
              <a:buSzPts val="1100"/>
              <a:buChar char="➢"/>
            </a:pPr>
            <a:r>
              <a:rPr lang="en"/>
              <a:t>Part of that is predicting bins and presenting all binned options</a:t>
            </a:r>
            <a:endParaRPr/>
          </a:p>
          <a:p>
            <a:pPr indent="-298450" lvl="0" marL="457200" rtl="0" algn="l">
              <a:spcBef>
                <a:spcPts val="0"/>
              </a:spcBef>
              <a:spcAft>
                <a:spcPts val="0"/>
              </a:spcAft>
              <a:buClr>
                <a:schemeClr val="dk1"/>
              </a:buClr>
              <a:buSzPts val="1100"/>
              <a:buChar char="➢"/>
            </a:pPr>
            <a:r>
              <a:rPr lang="en">
                <a:solidFill>
                  <a:schemeClr val="dk1"/>
                </a:solidFill>
              </a:rPr>
              <a:t>Related CPT codes are consecutive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Group these codes into a single bin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Predict the bin rather than the code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Reduction in number of codes to be predicted from complete set of CPT codes: </a:t>
            </a:r>
            <a:endParaRPr>
              <a:solidFill>
                <a:schemeClr val="dk1"/>
              </a:solidFill>
            </a:endParaRPr>
          </a:p>
          <a:p>
            <a:pPr indent="457200" lvl="0" marL="457200" rtl="0" algn="l">
              <a:spcBef>
                <a:spcPts val="0"/>
              </a:spcBef>
              <a:spcAft>
                <a:spcPts val="0"/>
              </a:spcAft>
              <a:buClr>
                <a:schemeClr val="dk1"/>
              </a:buClr>
              <a:buSzPts val="1100"/>
              <a:buFont typeface="Arial"/>
              <a:buNone/>
            </a:pPr>
            <a:r>
              <a:rPr b="1" lang="en">
                <a:solidFill>
                  <a:schemeClr val="dk1"/>
                </a:solidFill>
              </a:rPr>
              <a:t>6247</a:t>
            </a:r>
            <a:r>
              <a:rPr lang="en">
                <a:solidFill>
                  <a:schemeClr val="dk1"/>
                </a:solidFill>
              </a:rPr>
              <a:t> =&gt; </a:t>
            </a:r>
            <a:r>
              <a:rPr b="1" lang="en">
                <a:solidFill>
                  <a:schemeClr val="dk1"/>
                </a:solidFill>
              </a:rPr>
              <a:t>3878</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Reduction in number of codes in dataset:</a:t>
            </a:r>
            <a:endParaRPr>
              <a:solidFill>
                <a:schemeClr val="dk1"/>
              </a:solidFill>
            </a:endParaRPr>
          </a:p>
          <a:p>
            <a:pPr indent="457200" lvl="0" marL="457200" rtl="0" algn="l">
              <a:spcBef>
                <a:spcPts val="0"/>
              </a:spcBef>
              <a:spcAft>
                <a:spcPts val="0"/>
              </a:spcAft>
              <a:buClr>
                <a:schemeClr val="dk1"/>
              </a:buClr>
              <a:buSzPts val="1100"/>
              <a:buFont typeface="Arial"/>
              <a:buNone/>
            </a:pPr>
            <a:r>
              <a:rPr b="1" lang="en">
                <a:solidFill>
                  <a:schemeClr val="dk1"/>
                </a:solidFill>
              </a:rPr>
              <a:t>3361</a:t>
            </a:r>
            <a:r>
              <a:rPr lang="en">
                <a:solidFill>
                  <a:schemeClr val="dk1"/>
                </a:solidFill>
              </a:rPr>
              <a:t> =&gt; </a:t>
            </a:r>
            <a:r>
              <a:rPr b="1" lang="en">
                <a:solidFill>
                  <a:schemeClr val="dk1"/>
                </a:solidFill>
              </a:rPr>
              <a:t>1912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noise reduction technique employed is grouping or binning of billing codes. This is motivated by the fact that the number of billing code outputs is huge and the dataset is relatively small so any reduction in the set of predicted output will help in improving the performance of model. </a:t>
            </a:r>
            <a:endParaRPr/>
          </a:p>
          <a:p>
            <a:pPr indent="0" lvl="0" marL="0" rtl="0" algn="l">
              <a:spcBef>
                <a:spcPts val="0"/>
              </a:spcBef>
              <a:spcAft>
                <a:spcPts val="0"/>
              </a:spcAft>
              <a:buNone/>
            </a:pPr>
            <a:r>
              <a:rPr lang="en"/>
              <a:t>We observed that sequential codes tend to describe very similar ailments or conditions</a:t>
            </a:r>
            <a:endParaRPr/>
          </a:p>
          <a:p>
            <a:pPr indent="0" lvl="0" marL="0" rtl="0" algn="l">
              <a:spcBef>
                <a:spcPts val="0"/>
              </a:spcBef>
              <a:spcAft>
                <a:spcPts val="0"/>
              </a:spcAft>
              <a:buNone/>
            </a:pPr>
            <a:r>
              <a:rPr lang="en"/>
              <a:t>We realized that grouping similar codes by ignoring the differences related to detail such as size of incision we could achieve better prediction by predicting the bin rather than the specific code.</a:t>
            </a:r>
            <a:endParaRPr/>
          </a:p>
          <a:p>
            <a:pPr indent="0" lvl="0" marL="0" rtl="0" algn="l">
              <a:spcBef>
                <a:spcPts val="0"/>
              </a:spcBef>
              <a:spcAft>
                <a:spcPts val="0"/>
              </a:spcAft>
              <a:buNone/>
            </a:pPr>
            <a:r>
              <a:rPr lang="en"/>
              <a:t>We validated this assumption with our SME</a:t>
            </a:r>
            <a:endParaRPr/>
          </a:p>
          <a:p>
            <a:pPr indent="0" lvl="0" marL="0" rtl="0" algn="l">
              <a:spcBef>
                <a:spcPts val="0"/>
              </a:spcBef>
              <a:spcAft>
                <a:spcPts val="0"/>
              </a:spcAft>
              <a:buNone/>
            </a:pPr>
            <a:r>
              <a:rPr lang="en"/>
              <a:t>Looking at the category reduction the problem domain is simplified significantly</a:t>
            </a:r>
            <a:endParaRPr/>
          </a:p>
          <a:p>
            <a:pPr indent="0" lvl="0" marL="0" rtl="0" algn="l">
              <a:spcBef>
                <a:spcPts val="0"/>
              </a:spcBef>
              <a:spcAft>
                <a:spcPts val="0"/>
              </a:spcAft>
              <a:buNone/>
            </a:pPr>
            <a:r>
              <a:rPr lang="en"/>
              <a:t>The next slide shows the improvement in the results due to adopting this approach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56265be605_21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56265be605_2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binning, we improve accuracy, as you would expect as there are fewer classes to predict.  When we</a:t>
            </a:r>
            <a:r>
              <a:rPr lang="en">
                <a:solidFill>
                  <a:schemeClr val="dk1"/>
                </a:solidFill>
              </a:rPr>
              <a:t> expand the bins, we surface all of the CPT codes within a bin and therefore </a:t>
            </a:r>
            <a:r>
              <a:rPr lang="en"/>
              <a:t>improve recall. However, precision takes a hit.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a:t>
            </a:r>
            <a:r>
              <a:rPr lang="en">
                <a:solidFill>
                  <a:schemeClr val="dk1"/>
                </a:solidFill>
              </a:rPr>
              <a:t>hat do the SMEs say about this</a:t>
            </a:r>
            <a:r>
              <a:rPr lang="en"/>
              <a:t>? </a:t>
            </a:r>
            <a:r>
              <a:rPr lang="en">
                <a:solidFill>
                  <a:schemeClr val="dk1"/>
                </a:solidFill>
              </a:rPr>
              <a:t> We spoke with medical professionals and we found this tradeoff to be acceptable</a:t>
            </a:r>
            <a:r>
              <a:rPr lang="en"/>
              <a:t>. The</a:t>
            </a:r>
            <a:r>
              <a:rPr lang="en">
                <a:solidFill>
                  <a:schemeClr val="dk1"/>
                </a:solidFill>
              </a:rPr>
              <a:t> bins are </a:t>
            </a:r>
            <a:r>
              <a:rPr lang="en">
                <a:solidFill>
                  <a:schemeClr val="dk1"/>
                </a:solidFill>
              </a:rPr>
              <a:t>expanded and presented to the surgeon</a:t>
            </a:r>
            <a:r>
              <a:rPr lang="en"/>
              <a:t>. Even though this means there are more codes for the surgeon to look at, false positives can easily be skimmed over whereas false negatives require a surgeon to hunt down additional billing codes.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prioritization theme persists through the project as you will see with surgeon-specific models which Nishant talk about. </a:t>
            </a:r>
            <a:endParaRPr/>
          </a:p>
          <a:p>
            <a:pPr indent="0" lvl="0" marL="0" rtl="0" algn="l">
              <a:spcBef>
                <a:spcPts val="0"/>
              </a:spcBef>
              <a:spcAft>
                <a:spcPts val="0"/>
              </a:spcAft>
              <a:buNone/>
            </a:pPr>
            <a:r>
              <a:rPr lang="en"/>
              <a:t>----------------------------------------------------------------------Notes----------------------------------------------------------------- </a:t>
            </a:r>
            <a:endParaRPr/>
          </a:p>
          <a:p>
            <a:pPr indent="-298450" lvl="0" marL="457200" rtl="0" algn="l">
              <a:spcBef>
                <a:spcPts val="0"/>
              </a:spcBef>
              <a:spcAft>
                <a:spcPts val="0"/>
              </a:spcAft>
              <a:buClr>
                <a:schemeClr val="dk1"/>
              </a:buClr>
              <a:buSzPts val="1100"/>
              <a:buChar char="➢"/>
            </a:pPr>
            <a:r>
              <a:rPr lang="en"/>
              <a:t>Prioritize Recall over precision, as a UX choice</a:t>
            </a:r>
            <a:endParaRPr/>
          </a:p>
          <a:p>
            <a:pPr indent="-298450" lvl="0" marL="457200" rtl="0" algn="l">
              <a:spcBef>
                <a:spcPts val="0"/>
              </a:spcBef>
              <a:spcAft>
                <a:spcPts val="0"/>
              </a:spcAft>
              <a:buClr>
                <a:schemeClr val="dk1"/>
              </a:buClr>
              <a:buSzPts val="1100"/>
              <a:buChar char="➢"/>
            </a:pPr>
            <a:r>
              <a:rPr lang="en"/>
              <a:t>Product choice to offer options instead of fully automating</a:t>
            </a:r>
            <a:endParaRPr/>
          </a:p>
          <a:p>
            <a:pPr indent="-298450" lvl="0" marL="457200" rtl="0" algn="l">
              <a:spcBef>
                <a:spcPts val="0"/>
              </a:spcBef>
              <a:spcAft>
                <a:spcPts val="0"/>
              </a:spcAft>
              <a:buClr>
                <a:schemeClr val="dk1"/>
              </a:buClr>
              <a:buSzPts val="1100"/>
              <a:buChar char="➢"/>
            </a:pPr>
            <a:r>
              <a:rPr lang="en"/>
              <a:t>Part of that is predicting bins and presenting all binned options</a:t>
            </a:r>
            <a:endParaRPr/>
          </a:p>
          <a:p>
            <a:pPr indent="-298450" lvl="0" marL="457200" rtl="0" algn="l">
              <a:spcBef>
                <a:spcPts val="0"/>
              </a:spcBef>
              <a:spcAft>
                <a:spcPts val="0"/>
              </a:spcAft>
              <a:buClr>
                <a:schemeClr val="dk1"/>
              </a:buClr>
              <a:buSzPts val="1100"/>
              <a:buChar char="➢"/>
            </a:pPr>
            <a:r>
              <a:rPr lang="en">
                <a:solidFill>
                  <a:schemeClr val="dk1"/>
                </a:solidFill>
              </a:rPr>
              <a:t>Related CPT codes are consecutive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Group these codes into a single bin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Predict the bin rather than the code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Reduction in number of codes to be predicted from complete set of CPT codes: </a:t>
            </a:r>
            <a:endParaRPr>
              <a:solidFill>
                <a:schemeClr val="dk1"/>
              </a:solidFill>
            </a:endParaRPr>
          </a:p>
          <a:p>
            <a:pPr indent="457200" lvl="0" marL="457200" rtl="0" algn="l">
              <a:spcBef>
                <a:spcPts val="0"/>
              </a:spcBef>
              <a:spcAft>
                <a:spcPts val="0"/>
              </a:spcAft>
              <a:buClr>
                <a:schemeClr val="dk1"/>
              </a:buClr>
              <a:buSzPts val="1100"/>
              <a:buFont typeface="Arial"/>
              <a:buNone/>
            </a:pPr>
            <a:r>
              <a:rPr b="1" lang="en">
                <a:solidFill>
                  <a:schemeClr val="dk1"/>
                </a:solidFill>
              </a:rPr>
              <a:t>6247</a:t>
            </a:r>
            <a:r>
              <a:rPr lang="en">
                <a:solidFill>
                  <a:schemeClr val="dk1"/>
                </a:solidFill>
              </a:rPr>
              <a:t> =&gt; </a:t>
            </a:r>
            <a:r>
              <a:rPr b="1" lang="en">
                <a:solidFill>
                  <a:schemeClr val="dk1"/>
                </a:solidFill>
              </a:rPr>
              <a:t>3878</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Reduction in number of codes in dataset:</a:t>
            </a:r>
            <a:endParaRPr>
              <a:solidFill>
                <a:schemeClr val="dk1"/>
              </a:solidFill>
            </a:endParaRPr>
          </a:p>
          <a:p>
            <a:pPr indent="457200" lvl="0" marL="457200" rtl="0" algn="l">
              <a:spcBef>
                <a:spcPts val="0"/>
              </a:spcBef>
              <a:spcAft>
                <a:spcPts val="0"/>
              </a:spcAft>
              <a:buClr>
                <a:schemeClr val="dk1"/>
              </a:buClr>
              <a:buSzPts val="1100"/>
              <a:buFont typeface="Arial"/>
              <a:buNone/>
            </a:pPr>
            <a:r>
              <a:rPr b="1" lang="en">
                <a:solidFill>
                  <a:schemeClr val="dk1"/>
                </a:solidFill>
              </a:rPr>
              <a:t>3361</a:t>
            </a:r>
            <a:r>
              <a:rPr lang="en">
                <a:solidFill>
                  <a:schemeClr val="dk1"/>
                </a:solidFill>
              </a:rPr>
              <a:t> =&gt; </a:t>
            </a:r>
            <a:r>
              <a:rPr b="1" lang="en">
                <a:solidFill>
                  <a:schemeClr val="dk1"/>
                </a:solidFill>
              </a:rPr>
              <a:t>1912</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noise reduction technique employed is grouping or binning of billing codes. This is motivated by the fact that the number of billing code outputs is huge and the dataset is relatively small so any reduction in the set of predicted output will help in improving the performance of model. </a:t>
            </a:r>
            <a:endParaRPr/>
          </a:p>
          <a:p>
            <a:pPr indent="0" lvl="0" marL="0" rtl="0" algn="l">
              <a:spcBef>
                <a:spcPts val="0"/>
              </a:spcBef>
              <a:spcAft>
                <a:spcPts val="0"/>
              </a:spcAft>
              <a:buNone/>
            </a:pPr>
            <a:r>
              <a:rPr lang="en"/>
              <a:t>We observed that sequential codes tend to describe very similar ailments or conditions</a:t>
            </a:r>
            <a:endParaRPr/>
          </a:p>
          <a:p>
            <a:pPr indent="0" lvl="0" marL="0" rtl="0" algn="l">
              <a:spcBef>
                <a:spcPts val="0"/>
              </a:spcBef>
              <a:spcAft>
                <a:spcPts val="0"/>
              </a:spcAft>
              <a:buNone/>
            </a:pPr>
            <a:r>
              <a:rPr lang="en"/>
              <a:t>We realized that grouping similar codes by ignoring the differences related to detail such as size of incision we could achieve better prediction by predicting the bin rather than the specific code.</a:t>
            </a:r>
            <a:endParaRPr/>
          </a:p>
          <a:p>
            <a:pPr indent="0" lvl="0" marL="0" rtl="0" algn="l">
              <a:spcBef>
                <a:spcPts val="0"/>
              </a:spcBef>
              <a:spcAft>
                <a:spcPts val="0"/>
              </a:spcAft>
              <a:buNone/>
            </a:pPr>
            <a:r>
              <a:rPr lang="en"/>
              <a:t>We validated this assumption with our SME</a:t>
            </a:r>
            <a:endParaRPr/>
          </a:p>
          <a:p>
            <a:pPr indent="0" lvl="0" marL="0" rtl="0" algn="l">
              <a:spcBef>
                <a:spcPts val="0"/>
              </a:spcBef>
              <a:spcAft>
                <a:spcPts val="0"/>
              </a:spcAft>
              <a:buNone/>
            </a:pPr>
            <a:r>
              <a:rPr lang="en"/>
              <a:t>Looking at the category reduction the problem domain is simplified significantly</a:t>
            </a:r>
            <a:endParaRPr/>
          </a:p>
          <a:p>
            <a:pPr indent="0" lvl="0" marL="0" rtl="0" algn="l">
              <a:spcBef>
                <a:spcPts val="0"/>
              </a:spcBef>
              <a:spcAft>
                <a:spcPts val="0"/>
              </a:spcAft>
              <a:buNone/>
            </a:pPr>
            <a:r>
              <a:rPr lang="en"/>
              <a:t>The next slide shows the improvement in the results due to adopting this approach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528389c765_8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528389c765_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4" name="Google Shape;14;p2"/>
          <p:cNvGrpSpPr/>
          <p:nvPr/>
        </p:nvGrpSpPr>
        <p:grpSpPr>
          <a:xfrm flipH="1" rot="10800000">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710175"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 name="Google Shape;22;p2"/>
          <p:cNvSpPr txBox="1"/>
          <p:nvPr>
            <p:ph type="ctrTitle"/>
          </p:nvPr>
        </p:nvSpPr>
        <p:spPr>
          <a:xfrm>
            <a:off x="685800" y="1090750"/>
            <a:ext cx="5367900" cy="29619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84" name="Shape 184"/>
        <p:cNvGrpSpPr/>
        <p:nvPr/>
      </p:nvGrpSpPr>
      <p:grpSpPr>
        <a:xfrm>
          <a:off x="0" y="0"/>
          <a:ext cx="0" cy="0"/>
          <a:chOff x="0" y="0"/>
          <a:chExt cx="0" cy="0"/>
        </a:xfrm>
      </p:grpSpPr>
      <p:sp>
        <p:nvSpPr>
          <p:cNvPr id="185" name="Google Shape;185;p12"/>
          <p:cNvSpPr/>
          <p:nvPr/>
        </p:nvSpPr>
        <p:spPr>
          <a:xfrm>
            <a:off x="7544483" y="657775"/>
            <a:ext cx="1299300" cy="4329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186" name="Google Shape;186;p12"/>
          <p:cNvGrpSpPr/>
          <p:nvPr/>
        </p:nvGrpSpPr>
        <p:grpSpPr>
          <a:xfrm>
            <a:off x="0" y="-7088"/>
            <a:ext cx="8661398" cy="5150588"/>
            <a:chOff x="0" y="-7088"/>
            <a:chExt cx="8661398" cy="5150588"/>
          </a:xfrm>
        </p:grpSpPr>
        <p:sp>
          <p:nvSpPr>
            <p:cNvPr id="187" name="Google Shape;187;p12"/>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2"/>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89" name="Google Shape;189;p12"/>
          <p:cNvGrpSpPr/>
          <p:nvPr/>
        </p:nvGrpSpPr>
        <p:grpSpPr>
          <a:xfrm flipH="1" rot="10800000">
            <a:off x="1" y="1090763"/>
            <a:ext cx="8847502" cy="2961975"/>
            <a:chOff x="-8178042" y="-4493254"/>
            <a:chExt cx="19483598" cy="6522736"/>
          </a:xfrm>
        </p:grpSpPr>
        <p:sp>
          <p:nvSpPr>
            <p:cNvPr id="190" name="Google Shape;190;p12"/>
            <p:cNvSpPr/>
            <p:nvPr/>
          </p:nvSpPr>
          <p:spPr>
            <a:xfrm>
              <a:off x="-8178042" y="-4493118"/>
              <a:ext cx="12968400" cy="65226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91" name="Google Shape;191;p12"/>
            <p:cNvSpPr/>
            <p:nvPr/>
          </p:nvSpPr>
          <p:spPr>
            <a:xfrm>
              <a:off x="4782955" y="-4493254"/>
              <a:ext cx="6522600" cy="65226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92" name="Google Shape;192;p12"/>
          <p:cNvGrpSpPr/>
          <p:nvPr/>
        </p:nvGrpSpPr>
        <p:grpSpPr>
          <a:xfrm>
            <a:off x="3677236" y="4278349"/>
            <a:ext cx="5480829" cy="432996"/>
            <a:chOff x="5582265" y="4646738"/>
            <a:chExt cx="5480829" cy="432996"/>
          </a:xfrm>
        </p:grpSpPr>
        <p:sp>
          <p:nvSpPr>
            <p:cNvPr id="193" name="Google Shape;193;p12"/>
            <p:cNvSpPr/>
            <p:nvPr/>
          </p:nvSpPr>
          <p:spPr>
            <a:xfrm rot="10800000">
              <a:off x="5582265"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12"/>
            <p:cNvGrpSpPr/>
            <p:nvPr/>
          </p:nvGrpSpPr>
          <p:grpSpPr>
            <a:xfrm flipH="1">
              <a:off x="5585232" y="4646738"/>
              <a:ext cx="5477861" cy="304551"/>
              <a:chOff x="-24158748" y="330075"/>
              <a:chExt cx="30568423" cy="1699506"/>
            </a:xfrm>
          </p:grpSpPr>
          <p:sp>
            <p:nvSpPr>
              <p:cNvPr id="195" name="Google Shape;195;p12"/>
              <p:cNvSpPr/>
              <p:nvPr/>
            </p:nvSpPr>
            <p:spPr>
              <a:xfrm>
                <a:off x="-24158748" y="330081"/>
                <a:ext cx="289080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2"/>
              <p:cNvSpPr/>
              <p:nvPr/>
            </p:nvSpPr>
            <p:spPr>
              <a:xfrm>
                <a:off x="4710175"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7" name="Google Shape;197;p12"/>
          <p:cNvSpPr txBox="1"/>
          <p:nvPr>
            <p:ph type="ctrTitle"/>
          </p:nvPr>
        </p:nvSpPr>
        <p:spPr>
          <a:xfrm>
            <a:off x="685800" y="1090750"/>
            <a:ext cx="5367900" cy="29619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98" name="Shape 198"/>
        <p:cNvGrpSpPr/>
        <p:nvPr/>
      </p:nvGrpSpPr>
      <p:grpSpPr>
        <a:xfrm>
          <a:off x="0" y="0"/>
          <a:ext cx="0" cy="0"/>
          <a:chOff x="0" y="0"/>
          <a:chExt cx="0" cy="0"/>
        </a:xfrm>
      </p:grpSpPr>
      <p:sp>
        <p:nvSpPr>
          <p:cNvPr id="199" name="Google Shape;199;p13"/>
          <p:cNvSpPr/>
          <p:nvPr/>
        </p:nvSpPr>
        <p:spPr>
          <a:xfrm>
            <a:off x="5697214" y="2635519"/>
            <a:ext cx="889200" cy="296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200" name="Google Shape;200;p13"/>
          <p:cNvGrpSpPr/>
          <p:nvPr/>
        </p:nvGrpSpPr>
        <p:grpSpPr>
          <a:xfrm>
            <a:off x="0" y="-7088"/>
            <a:ext cx="8661398" cy="5150588"/>
            <a:chOff x="0" y="-7088"/>
            <a:chExt cx="8661398" cy="5150588"/>
          </a:xfrm>
        </p:grpSpPr>
        <p:sp>
          <p:nvSpPr>
            <p:cNvPr id="201" name="Google Shape;201;p13"/>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203" name="Google Shape;203;p13"/>
          <p:cNvGrpSpPr/>
          <p:nvPr/>
        </p:nvGrpSpPr>
        <p:grpSpPr>
          <a:xfrm flipH="1" rot="10800000">
            <a:off x="-2" y="2924826"/>
            <a:ext cx="6589087" cy="2027268"/>
            <a:chOff x="-9894852" y="-4493254"/>
            <a:chExt cx="21200407" cy="6522740"/>
          </a:xfrm>
        </p:grpSpPr>
        <p:sp>
          <p:nvSpPr>
            <p:cNvPr id="204" name="Google Shape;204;p13"/>
            <p:cNvSpPr/>
            <p:nvPr/>
          </p:nvSpPr>
          <p:spPr>
            <a:xfrm>
              <a:off x="-9894852" y="-4493114"/>
              <a:ext cx="14685300" cy="65226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205" name="Google Shape;205;p13"/>
            <p:cNvSpPr/>
            <p:nvPr/>
          </p:nvSpPr>
          <p:spPr>
            <a:xfrm>
              <a:off x="4782955" y="-4493254"/>
              <a:ext cx="6522600" cy="65226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206" name="Google Shape;206;p13"/>
          <p:cNvGrpSpPr/>
          <p:nvPr/>
        </p:nvGrpSpPr>
        <p:grpSpPr>
          <a:xfrm>
            <a:off x="6946842" y="4472723"/>
            <a:ext cx="2202830" cy="670795"/>
            <a:chOff x="5575242" y="4472723"/>
            <a:chExt cx="2202830" cy="670795"/>
          </a:xfrm>
        </p:grpSpPr>
        <p:sp>
          <p:nvSpPr>
            <p:cNvPr id="207" name="Google Shape;207;p13"/>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13"/>
            <p:cNvGrpSpPr/>
            <p:nvPr/>
          </p:nvGrpSpPr>
          <p:grpSpPr>
            <a:xfrm flipH="1">
              <a:off x="5734850" y="4472723"/>
              <a:ext cx="2040837" cy="670795"/>
              <a:chOff x="1297954" y="330075"/>
              <a:chExt cx="5169293" cy="1699506"/>
            </a:xfrm>
          </p:grpSpPr>
          <p:sp>
            <p:nvSpPr>
              <p:cNvPr id="209" name="Google Shape;209;p13"/>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13"/>
            <p:cNvGrpSpPr/>
            <p:nvPr/>
          </p:nvGrpSpPr>
          <p:grpSpPr>
            <a:xfrm flipH="1">
              <a:off x="5578209" y="4646738"/>
              <a:ext cx="2199863" cy="304563"/>
              <a:chOff x="-5827153" y="330075"/>
              <a:chExt cx="12276019" cy="1699569"/>
            </a:xfrm>
          </p:grpSpPr>
          <p:sp>
            <p:nvSpPr>
              <p:cNvPr id="212" name="Google Shape;212;p13"/>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4" name="Google Shape;214;p13"/>
          <p:cNvSpPr txBox="1"/>
          <p:nvPr>
            <p:ph type="ctrTitle"/>
          </p:nvPr>
        </p:nvSpPr>
        <p:spPr>
          <a:xfrm>
            <a:off x="463525" y="2871148"/>
            <a:ext cx="4094400" cy="1159800"/>
          </a:xfrm>
          <a:prstGeom prst="rect">
            <a:avLst/>
          </a:prstGeom>
        </p:spPr>
        <p:txBody>
          <a:bodyPr anchorCtr="0" anchor="b"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15" name="Google Shape;215;p13"/>
          <p:cNvSpPr txBox="1"/>
          <p:nvPr>
            <p:ph idx="1" type="subTitle"/>
          </p:nvPr>
        </p:nvSpPr>
        <p:spPr>
          <a:xfrm>
            <a:off x="463525" y="3975449"/>
            <a:ext cx="4094400" cy="784800"/>
          </a:xfrm>
          <a:prstGeom prst="rect">
            <a:avLst/>
          </a:prstGeom>
        </p:spPr>
        <p:txBody>
          <a:bodyPr anchorCtr="0" anchor="t" bIns="91425" lIns="91425" spcFirstLastPara="1" rIns="91425" wrap="square" tIns="91425"/>
          <a:lstStyle>
            <a:lvl1pPr lvl="0" rtl="0">
              <a:spcBef>
                <a:spcPts val="0"/>
              </a:spcBef>
              <a:spcAft>
                <a:spcPts val="0"/>
              </a:spcAft>
              <a:buClr>
                <a:srgbClr val="FF9800"/>
              </a:buClr>
              <a:buSzPts val="2000"/>
              <a:buNone/>
              <a:defRPr sz="2000">
                <a:solidFill>
                  <a:srgbClr val="FF9800"/>
                </a:solidFill>
              </a:defRPr>
            </a:lvl1pPr>
            <a:lvl2pPr lvl="1" rtl="0">
              <a:spcBef>
                <a:spcPts val="1000"/>
              </a:spcBef>
              <a:spcAft>
                <a:spcPts val="0"/>
              </a:spcAft>
              <a:buClr>
                <a:srgbClr val="FF9800"/>
              </a:buClr>
              <a:buSzPts val="2000"/>
              <a:buNone/>
              <a:defRPr sz="2000">
                <a:solidFill>
                  <a:srgbClr val="FF9800"/>
                </a:solidFill>
              </a:defRPr>
            </a:lvl2pPr>
            <a:lvl3pPr lvl="2" rtl="0">
              <a:spcBef>
                <a:spcPts val="1000"/>
              </a:spcBef>
              <a:spcAft>
                <a:spcPts val="0"/>
              </a:spcAft>
              <a:buClr>
                <a:srgbClr val="FF9800"/>
              </a:buClr>
              <a:buSzPts val="2000"/>
              <a:buNone/>
              <a:defRPr sz="2000">
                <a:solidFill>
                  <a:srgbClr val="FF9800"/>
                </a:solidFill>
              </a:defRPr>
            </a:lvl3pPr>
            <a:lvl4pPr lvl="3" rtl="0">
              <a:spcBef>
                <a:spcPts val="1000"/>
              </a:spcBef>
              <a:spcAft>
                <a:spcPts val="0"/>
              </a:spcAft>
              <a:buClr>
                <a:srgbClr val="FF9800"/>
              </a:buClr>
              <a:buSzPts val="2000"/>
              <a:buNone/>
              <a:defRPr sz="2000">
                <a:solidFill>
                  <a:srgbClr val="FF9800"/>
                </a:solidFill>
              </a:defRPr>
            </a:lvl4pPr>
            <a:lvl5pPr lvl="4" rtl="0">
              <a:spcBef>
                <a:spcPts val="1000"/>
              </a:spcBef>
              <a:spcAft>
                <a:spcPts val="0"/>
              </a:spcAft>
              <a:buClr>
                <a:srgbClr val="FF9800"/>
              </a:buClr>
              <a:buSzPts val="2000"/>
              <a:buNone/>
              <a:defRPr sz="2000">
                <a:solidFill>
                  <a:srgbClr val="FF9800"/>
                </a:solidFill>
              </a:defRPr>
            </a:lvl5pPr>
            <a:lvl6pPr lvl="5" rtl="0">
              <a:spcBef>
                <a:spcPts val="1000"/>
              </a:spcBef>
              <a:spcAft>
                <a:spcPts val="0"/>
              </a:spcAft>
              <a:buClr>
                <a:srgbClr val="FF9800"/>
              </a:buClr>
              <a:buSzPts val="2000"/>
              <a:buNone/>
              <a:defRPr sz="2000">
                <a:solidFill>
                  <a:srgbClr val="FF9800"/>
                </a:solidFill>
              </a:defRPr>
            </a:lvl6pPr>
            <a:lvl7pPr lvl="6" rtl="0">
              <a:spcBef>
                <a:spcPts val="1000"/>
              </a:spcBef>
              <a:spcAft>
                <a:spcPts val="0"/>
              </a:spcAft>
              <a:buClr>
                <a:srgbClr val="FF9800"/>
              </a:buClr>
              <a:buSzPts val="2000"/>
              <a:buNone/>
              <a:defRPr sz="2000">
                <a:solidFill>
                  <a:srgbClr val="FF9800"/>
                </a:solidFill>
              </a:defRPr>
            </a:lvl7pPr>
            <a:lvl8pPr lvl="7" rtl="0">
              <a:spcBef>
                <a:spcPts val="1000"/>
              </a:spcBef>
              <a:spcAft>
                <a:spcPts val="0"/>
              </a:spcAft>
              <a:buClr>
                <a:srgbClr val="FF9800"/>
              </a:buClr>
              <a:buSzPts val="2000"/>
              <a:buNone/>
              <a:defRPr sz="2000">
                <a:solidFill>
                  <a:srgbClr val="FF9800"/>
                </a:solidFill>
              </a:defRPr>
            </a:lvl8pPr>
            <a:lvl9pPr lvl="8" rtl="0">
              <a:spcBef>
                <a:spcPts val="1000"/>
              </a:spcBef>
              <a:spcAft>
                <a:spcPts val="1000"/>
              </a:spcAft>
              <a:buClr>
                <a:srgbClr val="FF9800"/>
              </a:buClr>
              <a:buSzPts val="2000"/>
              <a:buNone/>
              <a:defRPr sz="2000">
                <a:solidFill>
                  <a:srgbClr val="FF9800"/>
                </a:solidFill>
              </a:defRPr>
            </a:lvl9pPr>
          </a:lstStyle>
          <a:p/>
        </p:txBody>
      </p:sp>
      <p:sp>
        <p:nvSpPr>
          <p:cNvPr id="216" name="Google Shape;216;p1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17" name="Shape 217"/>
        <p:cNvGrpSpPr/>
        <p:nvPr/>
      </p:nvGrpSpPr>
      <p:grpSpPr>
        <a:xfrm>
          <a:off x="0" y="0"/>
          <a:ext cx="0" cy="0"/>
          <a:chOff x="0" y="0"/>
          <a:chExt cx="0" cy="0"/>
        </a:xfrm>
      </p:grpSpPr>
      <p:sp>
        <p:nvSpPr>
          <p:cNvPr id="218" name="Google Shape;218;p14"/>
          <p:cNvSpPr/>
          <p:nvPr/>
        </p:nvSpPr>
        <p:spPr>
          <a:xfrm>
            <a:off x="7544483" y="657775"/>
            <a:ext cx="1299300" cy="4329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219" name="Google Shape;219;p14"/>
          <p:cNvGrpSpPr/>
          <p:nvPr/>
        </p:nvGrpSpPr>
        <p:grpSpPr>
          <a:xfrm>
            <a:off x="0" y="-7088"/>
            <a:ext cx="8661398" cy="5150588"/>
            <a:chOff x="0" y="-7088"/>
            <a:chExt cx="8661398" cy="5150588"/>
          </a:xfrm>
        </p:grpSpPr>
        <p:sp>
          <p:nvSpPr>
            <p:cNvPr id="220" name="Google Shape;220;p14"/>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222" name="Google Shape;222;p14"/>
          <p:cNvGrpSpPr/>
          <p:nvPr/>
        </p:nvGrpSpPr>
        <p:grpSpPr>
          <a:xfrm flipH="1" rot="10800000">
            <a:off x="1" y="1090763"/>
            <a:ext cx="8847502" cy="2961975"/>
            <a:chOff x="-8178042" y="-4493254"/>
            <a:chExt cx="19483598" cy="6522736"/>
          </a:xfrm>
        </p:grpSpPr>
        <p:sp>
          <p:nvSpPr>
            <p:cNvPr id="223" name="Google Shape;223;p14"/>
            <p:cNvSpPr/>
            <p:nvPr/>
          </p:nvSpPr>
          <p:spPr>
            <a:xfrm>
              <a:off x="-8178042" y="-4493118"/>
              <a:ext cx="12968400" cy="65226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224" name="Google Shape;224;p14"/>
            <p:cNvSpPr/>
            <p:nvPr/>
          </p:nvSpPr>
          <p:spPr>
            <a:xfrm>
              <a:off x="4782955" y="-4493254"/>
              <a:ext cx="6522600" cy="65226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sp>
        <p:nvSpPr>
          <p:cNvPr id="225" name="Google Shape;225;p14"/>
          <p:cNvSpPr txBox="1"/>
          <p:nvPr>
            <p:ph idx="1" type="body"/>
          </p:nvPr>
        </p:nvSpPr>
        <p:spPr>
          <a:xfrm>
            <a:off x="829775" y="1202000"/>
            <a:ext cx="5090700" cy="2745000"/>
          </a:xfrm>
          <a:prstGeom prst="rect">
            <a:avLst/>
          </a:prstGeom>
        </p:spPr>
        <p:txBody>
          <a:bodyPr anchorCtr="0" anchor="t" bIns="91425" lIns="91425" spcFirstLastPara="1" rIns="91425" wrap="square" tIns="91425"/>
          <a:lstStyle>
            <a:lvl1pPr indent="-419100" lvl="0" marL="457200" rtl="0">
              <a:spcBef>
                <a:spcPts val="600"/>
              </a:spcBef>
              <a:spcAft>
                <a:spcPts val="0"/>
              </a:spcAft>
              <a:buClr>
                <a:srgbClr val="FFFFFF"/>
              </a:buClr>
              <a:buSzPts val="3000"/>
              <a:buChar char="▰"/>
              <a:defRPr i="1" sz="3000">
                <a:solidFill>
                  <a:srgbClr val="FFFFFF"/>
                </a:solidFill>
              </a:defRPr>
            </a:lvl1pPr>
            <a:lvl2pPr indent="-419100" lvl="1" marL="914400" rtl="0">
              <a:spcBef>
                <a:spcPts val="480"/>
              </a:spcBef>
              <a:spcAft>
                <a:spcPts val="0"/>
              </a:spcAft>
              <a:buClr>
                <a:srgbClr val="FFFFFF"/>
              </a:buClr>
              <a:buSzPts val="3000"/>
              <a:buChar char="▻"/>
              <a:defRPr i="1" sz="3000">
                <a:solidFill>
                  <a:srgbClr val="FFFFFF"/>
                </a:solidFill>
              </a:defRPr>
            </a:lvl2pPr>
            <a:lvl3pPr indent="-419100" lvl="2" marL="1371600" rtl="0">
              <a:spcBef>
                <a:spcPts val="480"/>
              </a:spcBef>
              <a:spcAft>
                <a:spcPts val="0"/>
              </a:spcAft>
              <a:buClr>
                <a:srgbClr val="FFFFFF"/>
              </a:buClr>
              <a:buSzPts val="3000"/>
              <a:buChar char="▻"/>
              <a:defRPr i="1" sz="3000">
                <a:solidFill>
                  <a:srgbClr val="FFFFFF"/>
                </a:solidFill>
              </a:defRPr>
            </a:lvl3pPr>
            <a:lvl4pPr indent="-419100" lvl="3" marL="1828800" rtl="0">
              <a:spcBef>
                <a:spcPts val="360"/>
              </a:spcBef>
              <a:spcAft>
                <a:spcPts val="0"/>
              </a:spcAft>
              <a:buClr>
                <a:srgbClr val="FFFFFF"/>
              </a:buClr>
              <a:buSzPts val="3000"/>
              <a:buChar char="▻"/>
              <a:defRPr i="1" sz="3000">
                <a:solidFill>
                  <a:srgbClr val="FFFFFF"/>
                </a:solidFill>
              </a:defRPr>
            </a:lvl4pPr>
            <a:lvl5pPr indent="-419100" lvl="4" marL="2286000" rtl="0">
              <a:spcBef>
                <a:spcPts val="360"/>
              </a:spcBef>
              <a:spcAft>
                <a:spcPts val="0"/>
              </a:spcAft>
              <a:buClr>
                <a:srgbClr val="FFFFFF"/>
              </a:buClr>
              <a:buSzPts val="3000"/>
              <a:buChar char="▻"/>
              <a:defRPr i="1" sz="3000">
                <a:solidFill>
                  <a:srgbClr val="FFFFFF"/>
                </a:solidFill>
              </a:defRPr>
            </a:lvl5pPr>
            <a:lvl6pPr indent="-419100" lvl="5" marL="2743200" rtl="0">
              <a:spcBef>
                <a:spcPts val="360"/>
              </a:spcBef>
              <a:spcAft>
                <a:spcPts val="0"/>
              </a:spcAft>
              <a:buClr>
                <a:srgbClr val="FFFFFF"/>
              </a:buClr>
              <a:buSzPts val="3000"/>
              <a:buChar char="▻"/>
              <a:defRPr i="1" sz="3000">
                <a:solidFill>
                  <a:srgbClr val="FFFFFF"/>
                </a:solidFill>
              </a:defRPr>
            </a:lvl6pPr>
            <a:lvl7pPr indent="-419100" lvl="6" marL="3200400" rtl="0">
              <a:spcBef>
                <a:spcPts val="360"/>
              </a:spcBef>
              <a:spcAft>
                <a:spcPts val="0"/>
              </a:spcAft>
              <a:buClr>
                <a:srgbClr val="FFFFFF"/>
              </a:buClr>
              <a:buSzPts val="3000"/>
              <a:buChar char="▻"/>
              <a:defRPr i="1" sz="3000">
                <a:solidFill>
                  <a:srgbClr val="FFFFFF"/>
                </a:solidFill>
              </a:defRPr>
            </a:lvl7pPr>
            <a:lvl8pPr indent="-419100" lvl="7" marL="3657600" rtl="0">
              <a:spcBef>
                <a:spcPts val="360"/>
              </a:spcBef>
              <a:spcAft>
                <a:spcPts val="0"/>
              </a:spcAft>
              <a:buClr>
                <a:srgbClr val="FFFFFF"/>
              </a:buClr>
              <a:buSzPts val="3000"/>
              <a:buChar char="▻"/>
              <a:defRPr i="1" sz="3000">
                <a:solidFill>
                  <a:srgbClr val="FFFFFF"/>
                </a:solidFill>
              </a:defRPr>
            </a:lvl8pPr>
            <a:lvl9pPr indent="-419100" lvl="8" marL="4114800" rtl="0">
              <a:spcBef>
                <a:spcPts val="360"/>
              </a:spcBef>
              <a:spcAft>
                <a:spcPts val="0"/>
              </a:spcAft>
              <a:buClr>
                <a:srgbClr val="FFFFFF"/>
              </a:buClr>
              <a:buSzPts val="3000"/>
              <a:buChar char="▻"/>
              <a:defRPr i="1" sz="3000">
                <a:solidFill>
                  <a:srgbClr val="FFFFFF"/>
                </a:solidFill>
              </a:defRPr>
            </a:lvl9pPr>
          </a:lstStyle>
          <a:p/>
        </p:txBody>
      </p:sp>
      <p:sp>
        <p:nvSpPr>
          <p:cNvPr id="226" name="Google Shape;226;p14"/>
          <p:cNvSpPr txBox="1"/>
          <p:nvPr/>
        </p:nvSpPr>
        <p:spPr>
          <a:xfrm>
            <a:off x="286600" y="1014575"/>
            <a:ext cx="6765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FF9800"/>
                </a:solidFill>
              </a:rPr>
              <a:t>“</a:t>
            </a:r>
            <a:endParaRPr b="1" sz="7200">
              <a:solidFill>
                <a:srgbClr val="FF9800"/>
              </a:solidFill>
            </a:endParaRPr>
          </a:p>
        </p:txBody>
      </p:sp>
      <p:grpSp>
        <p:nvGrpSpPr>
          <p:cNvPr id="227" name="Google Shape;227;p14"/>
          <p:cNvGrpSpPr/>
          <p:nvPr/>
        </p:nvGrpSpPr>
        <p:grpSpPr>
          <a:xfrm>
            <a:off x="6946842" y="4472723"/>
            <a:ext cx="2202830" cy="670795"/>
            <a:chOff x="5575242" y="4472723"/>
            <a:chExt cx="2202830" cy="670795"/>
          </a:xfrm>
        </p:grpSpPr>
        <p:sp>
          <p:nvSpPr>
            <p:cNvPr id="228" name="Google Shape;228;p14"/>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14"/>
            <p:cNvGrpSpPr/>
            <p:nvPr/>
          </p:nvGrpSpPr>
          <p:grpSpPr>
            <a:xfrm flipH="1">
              <a:off x="5734850" y="4472723"/>
              <a:ext cx="2040837" cy="670795"/>
              <a:chOff x="1297954" y="330075"/>
              <a:chExt cx="5169293" cy="1699506"/>
            </a:xfrm>
          </p:grpSpPr>
          <p:sp>
            <p:nvSpPr>
              <p:cNvPr id="230" name="Google Shape;230;p14"/>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14"/>
            <p:cNvGrpSpPr/>
            <p:nvPr/>
          </p:nvGrpSpPr>
          <p:grpSpPr>
            <a:xfrm flipH="1">
              <a:off x="5578209" y="4646738"/>
              <a:ext cx="2199863" cy="304563"/>
              <a:chOff x="-5827153" y="330075"/>
              <a:chExt cx="12276019" cy="1699569"/>
            </a:xfrm>
          </p:grpSpPr>
          <p:sp>
            <p:nvSpPr>
              <p:cNvPr id="233" name="Google Shape;233;p14"/>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5" name="Google Shape;235;p1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36" name="Shape 236"/>
        <p:cNvGrpSpPr/>
        <p:nvPr/>
      </p:nvGrpSpPr>
      <p:grpSpPr>
        <a:xfrm>
          <a:off x="0" y="0"/>
          <a:ext cx="0" cy="0"/>
          <a:chOff x="0" y="0"/>
          <a:chExt cx="0" cy="0"/>
        </a:xfrm>
      </p:grpSpPr>
      <p:grpSp>
        <p:nvGrpSpPr>
          <p:cNvPr id="237" name="Google Shape;237;p15"/>
          <p:cNvGrpSpPr/>
          <p:nvPr/>
        </p:nvGrpSpPr>
        <p:grpSpPr>
          <a:xfrm>
            <a:off x="-4" y="40"/>
            <a:ext cx="7072430" cy="1327315"/>
            <a:chOff x="-4" y="40"/>
            <a:chExt cx="7072430" cy="1327315"/>
          </a:xfrm>
        </p:grpSpPr>
        <p:sp>
          <p:nvSpPr>
            <p:cNvPr id="238" name="Google Shape;238;p15"/>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239" name="Google Shape;239;p15"/>
            <p:cNvGrpSpPr/>
            <p:nvPr/>
          </p:nvGrpSpPr>
          <p:grpSpPr>
            <a:xfrm flipH="1" rot="10800000">
              <a:off x="3" y="40"/>
              <a:ext cx="6756168" cy="1327315"/>
              <a:chOff x="-2168138" y="330075"/>
              <a:chExt cx="8650663" cy="1699506"/>
            </a:xfrm>
          </p:grpSpPr>
          <p:sp>
            <p:nvSpPr>
              <p:cNvPr id="240" name="Google Shape;240;p15"/>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241" name="Google Shape;241;p15"/>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242" name="Google Shape;242;p15"/>
            <p:cNvGrpSpPr/>
            <p:nvPr/>
          </p:nvGrpSpPr>
          <p:grpSpPr>
            <a:xfrm flipH="1" rot="10800000">
              <a:off x="-4" y="381007"/>
              <a:ext cx="7072430" cy="771744"/>
              <a:chOff x="-9092084" y="330075"/>
              <a:chExt cx="15574609" cy="1699501"/>
            </a:xfrm>
          </p:grpSpPr>
          <p:sp>
            <p:nvSpPr>
              <p:cNvPr id="243" name="Google Shape;243;p15"/>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244" name="Google Shape;244;p15"/>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245" name="Google Shape;245;p15"/>
          <p:cNvGrpSpPr/>
          <p:nvPr/>
        </p:nvGrpSpPr>
        <p:grpSpPr>
          <a:xfrm>
            <a:off x="6946842" y="4472723"/>
            <a:ext cx="2202830" cy="670795"/>
            <a:chOff x="5575242" y="4472723"/>
            <a:chExt cx="2202830" cy="670795"/>
          </a:xfrm>
        </p:grpSpPr>
        <p:sp>
          <p:nvSpPr>
            <p:cNvPr id="246" name="Google Shape;246;p15"/>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15"/>
            <p:cNvGrpSpPr/>
            <p:nvPr/>
          </p:nvGrpSpPr>
          <p:grpSpPr>
            <a:xfrm flipH="1">
              <a:off x="5734850" y="4472723"/>
              <a:ext cx="2040837" cy="670795"/>
              <a:chOff x="1297954" y="330075"/>
              <a:chExt cx="5169293" cy="1699506"/>
            </a:xfrm>
          </p:grpSpPr>
          <p:sp>
            <p:nvSpPr>
              <p:cNvPr id="248" name="Google Shape;248;p15"/>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5"/>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15"/>
            <p:cNvGrpSpPr/>
            <p:nvPr/>
          </p:nvGrpSpPr>
          <p:grpSpPr>
            <a:xfrm flipH="1">
              <a:off x="5578209" y="4646738"/>
              <a:ext cx="2199863" cy="304563"/>
              <a:chOff x="-5827153" y="330075"/>
              <a:chExt cx="12276019" cy="1699569"/>
            </a:xfrm>
          </p:grpSpPr>
          <p:sp>
            <p:nvSpPr>
              <p:cNvPr id="251" name="Google Shape;251;p15"/>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3" name="Google Shape;253;p15"/>
          <p:cNvSpPr txBox="1"/>
          <p:nvPr>
            <p:ph type="title"/>
          </p:nvPr>
        </p:nvSpPr>
        <p:spPr>
          <a:xfrm>
            <a:off x="814275" y="392575"/>
            <a:ext cx="5492400" cy="766200"/>
          </a:xfrm>
          <a:prstGeom prst="rect">
            <a:avLst/>
          </a:prstGeom>
        </p:spPr>
        <p:txBody>
          <a:bodyPr anchorCtr="0" anchor="ctr" bIns="91425" lIns="91425" spcFirstLastPara="1" rIns="91425" wrap="square" tIns="91425"/>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54" name="Google Shape;254;p15"/>
          <p:cNvSpPr txBox="1"/>
          <p:nvPr>
            <p:ph idx="1" type="body"/>
          </p:nvPr>
        </p:nvSpPr>
        <p:spPr>
          <a:xfrm>
            <a:off x="814275" y="1327350"/>
            <a:ext cx="6132600" cy="3145500"/>
          </a:xfrm>
          <a:prstGeom prst="rect">
            <a:avLst/>
          </a:prstGeom>
        </p:spPr>
        <p:txBody>
          <a:bodyPr anchorCtr="0" anchor="ctr" bIns="91425" lIns="91425" spcFirstLastPara="1" rIns="91425" wrap="square" tIns="91425"/>
          <a:lstStyle>
            <a:lvl1pPr indent="-381000" lvl="0" marL="457200" rtl="0">
              <a:spcBef>
                <a:spcPts val="600"/>
              </a:spcBef>
              <a:spcAft>
                <a:spcPts val="0"/>
              </a:spcAft>
              <a:buSzPts val="2400"/>
              <a:buChar char="▰"/>
              <a:defRPr/>
            </a:lvl1pPr>
            <a:lvl2pPr indent="-381000" lvl="1" marL="914400" rtl="0">
              <a:spcBef>
                <a:spcPts val="1000"/>
              </a:spcBef>
              <a:spcAft>
                <a:spcPts val="0"/>
              </a:spcAft>
              <a:buSzPts val="2400"/>
              <a:buChar char="▻"/>
              <a:defRPr/>
            </a:lvl2pPr>
            <a:lvl3pPr indent="-381000" lvl="2" marL="1371600" rtl="0">
              <a:spcBef>
                <a:spcPts val="1000"/>
              </a:spcBef>
              <a:spcAft>
                <a:spcPts val="0"/>
              </a:spcAft>
              <a:buSzPts val="2400"/>
              <a:buChar char="▻"/>
              <a:defRPr/>
            </a:lvl3pPr>
            <a:lvl4pPr indent="-381000" lvl="3" marL="1828800" rtl="0">
              <a:spcBef>
                <a:spcPts val="1000"/>
              </a:spcBef>
              <a:spcAft>
                <a:spcPts val="0"/>
              </a:spcAft>
              <a:buSzPts val="2400"/>
              <a:buChar char="▻"/>
              <a:defRPr/>
            </a:lvl4pPr>
            <a:lvl5pPr indent="-381000" lvl="4" marL="2286000" rtl="0">
              <a:spcBef>
                <a:spcPts val="1000"/>
              </a:spcBef>
              <a:spcAft>
                <a:spcPts val="0"/>
              </a:spcAft>
              <a:buSzPts val="2400"/>
              <a:buChar char="▻"/>
              <a:defRPr/>
            </a:lvl5pPr>
            <a:lvl6pPr indent="-381000" lvl="5" marL="2743200" rtl="0">
              <a:spcBef>
                <a:spcPts val="1000"/>
              </a:spcBef>
              <a:spcAft>
                <a:spcPts val="0"/>
              </a:spcAft>
              <a:buSzPts val="2400"/>
              <a:buChar char="▻"/>
              <a:defRPr/>
            </a:lvl6pPr>
            <a:lvl7pPr indent="-381000" lvl="6" marL="3200400" rtl="0">
              <a:spcBef>
                <a:spcPts val="1000"/>
              </a:spcBef>
              <a:spcAft>
                <a:spcPts val="0"/>
              </a:spcAft>
              <a:buSzPts val="2400"/>
              <a:buChar char="▻"/>
              <a:defRPr/>
            </a:lvl7pPr>
            <a:lvl8pPr indent="-381000" lvl="7" marL="3657600" rtl="0">
              <a:spcBef>
                <a:spcPts val="1000"/>
              </a:spcBef>
              <a:spcAft>
                <a:spcPts val="0"/>
              </a:spcAft>
              <a:buSzPts val="2400"/>
              <a:buChar char="▻"/>
              <a:defRPr/>
            </a:lvl8pPr>
            <a:lvl9pPr indent="-381000" lvl="8" marL="4114800" rtl="0">
              <a:spcBef>
                <a:spcPts val="1000"/>
              </a:spcBef>
              <a:spcAft>
                <a:spcPts val="1000"/>
              </a:spcAft>
              <a:buSzPts val="2400"/>
              <a:buChar char="▻"/>
              <a:defRPr/>
            </a:lvl9pPr>
          </a:lstStyle>
          <a:p/>
        </p:txBody>
      </p:sp>
      <p:sp>
        <p:nvSpPr>
          <p:cNvPr id="255" name="Google Shape;255;p15"/>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56" name="Shape 256"/>
        <p:cNvGrpSpPr/>
        <p:nvPr/>
      </p:nvGrpSpPr>
      <p:grpSpPr>
        <a:xfrm>
          <a:off x="0" y="0"/>
          <a:ext cx="0" cy="0"/>
          <a:chOff x="0" y="0"/>
          <a:chExt cx="0" cy="0"/>
        </a:xfrm>
      </p:grpSpPr>
      <p:grpSp>
        <p:nvGrpSpPr>
          <p:cNvPr id="257" name="Google Shape;257;p16"/>
          <p:cNvGrpSpPr/>
          <p:nvPr/>
        </p:nvGrpSpPr>
        <p:grpSpPr>
          <a:xfrm>
            <a:off x="-4" y="40"/>
            <a:ext cx="7072430" cy="1327315"/>
            <a:chOff x="-4" y="40"/>
            <a:chExt cx="7072430" cy="1327315"/>
          </a:xfrm>
        </p:grpSpPr>
        <p:sp>
          <p:nvSpPr>
            <p:cNvPr id="258" name="Google Shape;258;p16"/>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259" name="Google Shape;259;p16"/>
            <p:cNvGrpSpPr/>
            <p:nvPr/>
          </p:nvGrpSpPr>
          <p:grpSpPr>
            <a:xfrm flipH="1" rot="10800000">
              <a:off x="3" y="40"/>
              <a:ext cx="6756168" cy="1327315"/>
              <a:chOff x="-2168138" y="330075"/>
              <a:chExt cx="8650663" cy="1699506"/>
            </a:xfrm>
          </p:grpSpPr>
          <p:sp>
            <p:nvSpPr>
              <p:cNvPr id="260" name="Google Shape;260;p16"/>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261" name="Google Shape;261;p16"/>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262" name="Google Shape;262;p16"/>
            <p:cNvGrpSpPr/>
            <p:nvPr/>
          </p:nvGrpSpPr>
          <p:grpSpPr>
            <a:xfrm flipH="1" rot="10800000">
              <a:off x="-4" y="381007"/>
              <a:ext cx="7072430" cy="771744"/>
              <a:chOff x="-9092084" y="330075"/>
              <a:chExt cx="15574609" cy="1699501"/>
            </a:xfrm>
          </p:grpSpPr>
          <p:sp>
            <p:nvSpPr>
              <p:cNvPr id="263" name="Google Shape;263;p16"/>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264" name="Google Shape;264;p16"/>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265" name="Google Shape;265;p16"/>
          <p:cNvGrpSpPr/>
          <p:nvPr/>
        </p:nvGrpSpPr>
        <p:grpSpPr>
          <a:xfrm>
            <a:off x="6946842" y="4472723"/>
            <a:ext cx="2202830" cy="670795"/>
            <a:chOff x="5575242" y="4472723"/>
            <a:chExt cx="2202830" cy="670795"/>
          </a:xfrm>
        </p:grpSpPr>
        <p:sp>
          <p:nvSpPr>
            <p:cNvPr id="266" name="Google Shape;266;p16"/>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7" name="Google Shape;267;p16"/>
            <p:cNvGrpSpPr/>
            <p:nvPr/>
          </p:nvGrpSpPr>
          <p:grpSpPr>
            <a:xfrm flipH="1">
              <a:off x="5734850" y="4472723"/>
              <a:ext cx="2040837" cy="670795"/>
              <a:chOff x="1297954" y="330075"/>
              <a:chExt cx="5169293" cy="1699506"/>
            </a:xfrm>
          </p:grpSpPr>
          <p:sp>
            <p:nvSpPr>
              <p:cNvPr id="268" name="Google Shape;268;p16"/>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6"/>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16"/>
            <p:cNvGrpSpPr/>
            <p:nvPr/>
          </p:nvGrpSpPr>
          <p:grpSpPr>
            <a:xfrm flipH="1">
              <a:off x="5578209" y="4646738"/>
              <a:ext cx="2199863" cy="304563"/>
              <a:chOff x="-5827153" y="330075"/>
              <a:chExt cx="12276019" cy="1699569"/>
            </a:xfrm>
          </p:grpSpPr>
          <p:sp>
            <p:nvSpPr>
              <p:cNvPr id="271" name="Google Shape;271;p16"/>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3" name="Google Shape;273;p16"/>
          <p:cNvSpPr txBox="1"/>
          <p:nvPr>
            <p:ph type="title"/>
          </p:nvPr>
        </p:nvSpPr>
        <p:spPr>
          <a:xfrm>
            <a:off x="814275" y="392575"/>
            <a:ext cx="5258400" cy="766200"/>
          </a:xfrm>
          <a:prstGeom prst="rect">
            <a:avLst/>
          </a:prstGeom>
        </p:spPr>
        <p:txBody>
          <a:bodyPr anchorCtr="0" anchor="ctr" bIns="91425" lIns="91425" spcFirstLastPara="1" rIns="91425" wrap="square" tIns="91425"/>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74" name="Google Shape;274;p16"/>
          <p:cNvSpPr txBox="1"/>
          <p:nvPr>
            <p:ph idx="1" type="body"/>
          </p:nvPr>
        </p:nvSpPr>
        <p:spPr>
          <a:xfrm>
            <a:off x="814275" y="1537988"/>
            <a:ext cx="3378300" cy="27243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sz="2000"/>
            </a:lvl1pPr>
            <a:lvl2pPr indent="-355600" lvl="1" marL="914400" rtl="0">
              <a:spcBef>
                <a:spcPts val="1000"/>
              </a:spcBef>
              <a:spcAft>
                <a:spcPts val="0"/>
              </a:spcAft>
              <a:buSzPts val="2000"/>
              <a:buChar char="▻"/>
              <a:defRPr sz="2000"/>
            </a:lvl2pPr>
            <a:lvl3pPr indent="-355600" lvl="2" marL="1371600" rtl="0">
              <a:spcBef>
                <a:spcPts val="1000"/>
              </a:spcBef>
              <a:spcAft>
                <a:spcPts val="0"/>
              </a:spcAft>
              <a:buSzPts val="2000"/>
              <a:buChar char="▻"/>
              <a:defRPr sz="2000"/>
            </a:lvl3pPr>
            <a:lvl4pPr indent="-355600" lvl="3" marL="1828800" rtl="0">
              <a:spcBef>
                <a:spcPts val="1000"/>
              </a:spcBef>
              <a:spcAft>
                <a:spcPts val="0"/>
              </a:spcAft>
              <a:buSzPts val="2000"/>
              <a:buChar char="▻"/>
              <a:defRPr sz="2000"/>
            </a:lvl4pPr>
            <a:lvl5pPr indent="-355600" lvl="4" marL="2286000" rtl="0">
              <a:spcBef>
                <a:spcPts val="1000"/>
              </a:spcBef>
              <a:spcAft>
                <a:spcPts val="0"/>
              </a:spcAft>
              <a:buSzPts val="2000"/>
              <a:buChar char="▻"/>
              <a:defRPr sz="2000"/>
            </a:lvl5pPr>
            <a:lvl6pPr indent="-355600" lvl="5" marL="2743200" rtl="0">
              <a:spcBef>
                <a:spcPts val="1000"/>
              </a:spcBef>
              <a:spcAft>
                <a:spcPts val="0"/>
              </a:spcAft>
              <a:buSzPts val="2000"/>
              <a:buChar char="▻"/>
              <a:defRPr sz="2000"/>
            </a:lvl6pPr>
            <a:lvl7pPr indent="-355600" lvl="6" marL="3200400" rtl="0">
              <a:spcBef>
                <a:spcPts val="1000"/>
              </a:spcBef>
              <a:spcAft>
                <a:spcPts val="0"/>
              </a:spcAft>
              <a:buSzPts val="2000"/>
              <a:buChar char="▻"/>
              <a:defRPr sz="2000"/>
            </a:lvl7pPr>
            <a:lvl8pPr indent="-355600" lvl="7" marL="3657600" rtl="0">
              <a:spcBef>
                <a:spcPts val="1000"/>
              </a:spcBef>
              <a:spcAft>
                <a:spcPts val="0"/>
              </a:spcAft>
              <a:buSzPts val="2000"/>
              <a:buChar char="▻"/>
              <a:defRPr sz="2000"/>
            </a:lvl8pPr>
            <a:lvl9pPr indent="-355600" lvl="8" marL="4114800" rtl="0">
              <a:spcBef>
                <a:spcPts val="1000"/>
              </a:spcBef>
              <a:spcAft>
                <a:spcPts val="1000"/>
              </a:spcAft>
              <a:buSzPts val="2000"/>
              <a:buChar char="▻"/>
              <a:defRPr sz="2000"/>
            </a:lvl9pPr>
          </a:lstStyle>
          <a:p/>
        </p:txBody>
      </p:sp>
      <p:sp>
        <p:nvSpPr>
          <p:cNvPr id="275" name="Google Shape;275;p16"/>
          <p:cNvSpPr txBox="1"/>
          <p:nvPr>
            <p:ph idx="2" type="body"/>
          </p:nvPr>
        </p:nvSpPr>
        <p:spPr>
          <a:xfrm>
            <a:off x="4396123" y="1537988"/>
            <a:ext cx="3378300" cy="2724300"/>
          </a:xfrm>
          <a:prstGeom prst="rect">
            <a:avLst/>
          </a:prstGeom>
        </p:spPr>
        <p:txBody>
          <a:bodyPr anchorCtr="0" anchor="t" bIns="91425" lIns="91425" spcFirstLastPara="1" rIns="91425" wrap="square" tIns="91425"/>
          <a:lstStyle>
            <a:lvl1pPr indent="-355600" lvl="0" marL="457200" rtl="0">
              <a:spcBef>
                <a:spcPts val="600"/>
              </a:spcBef>
              <a:spcAft>
                <a:spcPts val="0"/>
              </a:spcAft>
              <a:buSzPts val="2000"/>
              <a:buChar char="▰"/>
              <a:defRPr sz="2000"/>
            </a:lvl1pPr>
            <a:lvl2pPr indent="-355600" lvl="1" marL="914400" rtl="0">
              <a:spcBef>
                <a:spcPts val="1000"/>
              </a:spcBef>
              <a:spcAft>
                <a:spcPts val="0"/>
              </a:spcAft>
              <a:buSzPts val="2000"/>
              <a:buChar char="▻"/>
              <a:defRPr sz="2000"/>
            </a:lvl2pPr>
            <a:lvl3pPr indent="-355600" lvl="2" marL="1371600" rtl="0">
              <a:spcBef>
                <a:spcPts val="1000"/>
              </a:spcBef>
              <a:spcAft>
                <a:spcPts val="0"/>
              </a:spcAft>
              <a:buSzPts val="2000"/>
              <a:buChar char="▻"/>
              <a:defRPr sz="2000"/>
            </a:lvl3pPr>
            <a:lvl4pPr indent="-355600" lvl="3" marL="1828800" rtl="0">
              <a:spcBef>
                <a:spcPts val="1000"/>
              </a:spcBef>
              <a:spcAft>
                <a:spcPts val="0"/>
              </a:spcAft>
              <a:buSzPts val="2000"/>
              <a:buChar char="▻"/>
              <a:defRPr sz="2000"/>
            </a:lvl4pPr>
            <a:lvl5pPr indent="-355600" lvl="4" marL="2286000" rtl="0">
              <a:spcBef>
                <a:spcPts val="1000"/>
              </a:spcBef>
              <a:spcAft>
                <a:spcPts val="0"/>
              </a:spcAft>
              <a:buSzPts val="2000"/>
              <a:buChar char="▻"/>
              <a:defRPr sz="2000"/>
            </a:lvl5pPr>
            <a:lvl6pPr indent="-355600" lvl="5" marL="2743200" rtl="0">
              <a:spcBef>
                <a:spcPts val="1000"/>
              </a:spcBef>
              <a:spcAft>
                <a:spcPts val="0"/>
              </a:spcAft>
              <a:buSzPts val="2000"/>
              <a:buChar char="▻"/>
              <a:defRPr sz="2000"/>
            </a:lvl6pPr>
            <a:lvl7pPr indent="-355600" lvl="6" marL="3200400" rtl="0">
              <a:spcBef>
                <a:spcPts val="1000"/>
              </a:spcBef>
              <a:spcAft>
                <a:spcPts val="0"/>
              </a:spcAft>
              <a:buSzPts val="2000"/>
              <a:buChar char="▻"/>
              <a:defRPr sz="2000"/>
            </a:lvl7pPr>
            <a:lvl8pPr indent="-355600" lvl="7" marL="3657600" rtl="0">
              <a:spcBef>
                <a:spcPts val="1000"/>
              </a:spcBef>
              <a:spcAft>
                <a:spcPts val="0"/>
              </a:spcAft>
              <a:buSzPts val="2000"/>
              <a:buChar char="▻"/>
              <a:defRPr sz="2000"/>
            </a:lvl8pPr>
            <a:lvl9pPr indent="-355600" lvl="8" marL="4114800" rtl="0">
              <a:spcBef>
                <a:spcPts val="1000"/>
              </a:spcBef>
              <a:spcAft>
                <a:spcPts val="1000"/>
              </a:spcAft>
              <a:buSzPts val="2000"/>
              <a:buChar char="▻"/>
              <a:defRPr sz="2000"/>
            </a:lvl9pPr>
          </a:lstStyle>
          <a:p/>
        </p:txBody>
      </p:sp>
      <p:sp>
        <p:nvSpPr>
          <p:cNvPr id="276" name="Google Shape;276;p1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277" name="Shape 277"/>
        <p:cNvGrpSpPr/>
        <p:nvPr/>
      </p:nvGrpSpPr>
      <p:grpSpPr>
        <a:xfrm>
          <a:off x="0" y="0"/>
          <a:ext cx="0" cy="0"/>
          <a:chOff x="0" y="0"/>
          <a:chExt cx="0" cy="0"/>
        </a:xfrm>
      </p:grpSpPr>
      <p:grpSp>
        <p:nvGrpSpPr>
          <p:cNvPr id="278" name="Google Shape;278;p17"/>
          <p:cNvGrpSpPr/>
          <p:nvPr/>
        </p:nvGrpSpPr>
        <p:grpSpPr>
          <a:xfrm>
            <a:off x="-4" y="40"/>
            <a:ext cx="7072430" cy="1327315"/>
            <a:chOff x="-4" y="40"/>
            <a:chExt cx="7072430" cy="1327315"/>
          </a:xfrm>
        </p:grpSpPr>
        <p:sp>
          <p:nvSpPr>
            <p:cNvPr id="279" name="Google Shape;279;p17"/>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280" name="Google Shape;280;p17"/>
            <p:cNvGrpSpPr/>
            <p:nvPr/>
          </p:nvGrpSpPr>
          <p:grpSpPr>
            <a:xfrm flipH="1" rot="10800000">
              <a:off x="3" y="40"/>
              <a:ext cx="6756168" cy="1327315"/>
              <a:chOff x="-2168138" y="330075"/>
              <a:chExt cx="8650663" cy="1699506"/>
            </a:xfrm>
          </p:grpSpPr>
          <p:sp>
            <p:nvSpPr>
              <p:cNvPr id="281" name="Google Shape;281;p17"/>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282" name="Google Shape;282;p17"/>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283" name="Google Shape;283;p17"/>
            <p:cNvGrpSpPr/>
            <p:nvPr/>
          </p:nvGrpSpPr>
          <p:grpSpPr>
            <a:xfrm flipH="1" rot="10800000">
              <a:off x="-4" y="381007"/>
              <a:ext cx="7072430" cy="771744"/>
              <a:chOff x="-9092084" y="330075"/>
              <a:chExt cx="15574609" cy="1699501"/>
            </a:xfrm>
          </p:grpSpPr>
          <p:sp>
            <p:nvSpPr>
              <p:cNvPr id="284" name="Google Shape;284;p17"/>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285" name="Google Shape;285;p17"/>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286" name="Google Shape;286;p17"/>
          <p:cNvGrpSpPr/>
          <p:nvPr/>
        </p:nvGrpSpPr>
        <p:grpSpPr>
          <a:xfrm>
            <a:off x="6946842" y="4472723"/>
            <a:ext cx="2202830" cy="670795"/>
            <a:chOff x="5575242" y="4472723"/>
            <a:chExt cx="2202830" cy="670795"/>
          </a:xfrm>
        </p:grpSpPr>
        <p:sp>
          <p:nvSpPr>
            <p:cNvPr id="287" name="Google Shape;287;p17"/>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17"/>
            <p:cNvGrpSpPr/>
            <p:nvPr/>
          </p:nvGrpSpPr>
          <p:grpSpPr>
            <a:xfrm flipH="1">
              <a:off x="5734850" y="4472723"/>
              <a:ext cx="2040837" cy="670795"/>
              <a:chOff x="1297954" y="330075"/>
              <a:chExt cx="5169293" cy="1699506"/>
            </a:xfrm>
          </p:grpSpPr>
          <p:sp>
            <p:nvSpPr>
              <p:cNvPr id="289" name="Google Shape;289;p17"/>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7"/>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17"/>
            <p:cNvGrpSpPr/>
            <p:nvPr/>
          </p:nvGrpSpPr>
          <p:grpSpPr>
            <a:xfrm flipH="1">
              <a:off x="5578209" y="4646738"/>
              <a:ext cx="2199863" cy="304563"/>
              <a:chOff x="-5827153" y="330075"/>
              <a:chExt cx="12276019" cy="1699569"/>
            </a:xfrm>
          </p:grpSpPr>
          <p:sp>
            <p:nvSpPr>
              <p:cNvPr id="292" name="Google Shape;292;p17"/>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7"/>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4" name="Google Shape;294;p17"/>
          <p:cNvSpPr txBox="1"/>
          <p:nvPr>
            <p:ph type="title"/>
          </p:nvPr>
        </p:nvSpPr>
        <p:spPr>
          <a:xfrm>
            <a:off x="814275" y="392575"/>
            <a:ext cx="5258400" cy="766200"/>
          </a:xfrm>
          <a:prstGeom prst="rect">
            <a:avLst/>
          </a:prstGeom>
        </p:spPr>
        <p:txBody>
          <a:bodyPr anchorCtr="0" anchor="ctr" bIns="91425" lIns="91425" spcFirstLastPara="1" rIns="91425" wrap="square" tIns="91425"/>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95" name="Google Shape;295;p17"/>
          <p:cNvSpPr txBox="1"/>
          <p:nvPr>
            <p:ph idx="1" type="body"/>
          </p:nvPr>
        </p:nvSpPr>
        <p:spPr>
          <a:xfrm>
            <a:off x="870450" y="1545076"/>
            <a:ext cx="2247900" cy="27099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296" name="Google Shape;296;p17"/>
          <p:cNvSpPr txBox="1"/>
          <p:nvPr>
            <p:ph idx="2" type="body"/>
          </p:nvPr>
        </p:nvSpPr>
        <p:spPr>
          <a:xfrm>
            <a:off x="3233637" y="1545076"/>
            <a:ext cx="2247900" cy="27099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297" name="Google Shape;297;p17"/>
          <p:cNvSpPr txBox="1"/>
          <p:nvPr>
            <p:ph idx="3" type="body"/>
          </p:nvPr>
        </p:nvSpPr>
        <p:spPr>
          <a:xfrm>
            <a:off x="5540650" y="1545076"/>
            <a:ext cx="2247900" cy="27099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298" name="Google Shape;298;p17"/>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9" name="Shape 299"/>
        <p:cNvGrpSpPr/>
        <p:nvPr/>
      </p:nvGrpSpPr>
      <p:grpSpPr>
        <a:xfrm>
          <a:off x="0" y="0"/>
          <a:ext cx="0" cy="0"/>
          <a:chOff x="0" y="0"/>
          <a:chExt cx="0" cy="0"/>
        </a:xfrm>
      </p:grpSpPr>
      <p:grpSp>
        <p:nvGrpSpPr>
          <p:cNvPr id="300" name="Google Shape;300;p18"/>
          <p:cNvGrpSpPr/>
          <p:nvPr/>
        </p:nvGrpSpPr>
        <p:grpSpPr>
          <a:xfrm>
            <a:off x="-4" y="40"/>
            <a:ext cx="7072430" cy="1327315"/>
            <a:chOff x="-4" y="40"/>
            <a:chExt cx="7072430" cy="1327315"/>
          </a:xfrm>
        </p:grpSpPr>
        <p:sp>
          <p:nvSpPr>
            <p:cNvPr id="301" name="Google Shape;301;p18"/>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302" name="Google Shape;302;p18"/>
            <p:cNvGrpSpPr/>
            <p:nvPr/>
          </p:nvGrpSpPr>
          <p:grpSpPr>
            <a:xfrm flipH="1" rot="10800000">
              <a:off x="3" y="40"/>
              <a:ext cx="6756168" cy="1327315"/>
              <a:chOff x="-2168138" y="330075"/>
              <a:chExt cx="8650663" cy="1699506"/>
            </a:xfrm>
          </p:grpSpPr>
          <p:sp>
            <p:nvSpPr>
              <p:cNvPr id="303" name="Google Shape;303;p18"/>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04" name="Google Shape;304;p18"/>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305" name="Google Shape;305;p18"/>
            <p:cNvGrpSpPr/>
            <p:nvPr/>
          </p:nvGrpSpPr>
          <p:grpSpPr>
            <a:xfrm flipH="1" rot="10800000">
              <a:off x="-4" y="381007"/>
              <a:ext cx="7072430" cy="771744"/>
              <a:chOff x="-9092084" y="330075"/>
              <a:chExt cx="15574609" cy="1699501"/>
            </a:xfrm>
          </p:grpSpPr>
          <p:sp>
            <p:nvSpPr>
              <p:cNvPr id="306" name="Google Shape;306;p18"/>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07" name="Google Shape;307;p18"/>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308" name="Google Shape;308;p18"/>
          <p:cNvGrpSpPr/>
          <p:nvPr/>
        </p:nvGrpSpPr>
        <p:grpSpPr>
          <a:xfrm>
            <a:off x="6946842" y="4472723"/>
            <a:ext cx="2202830" cy="670795"/>
            <a:chOff x="5575242" y="4472723"/>
            <a:chExt cx="2202830" cy="670795"/>
          </a:xfrm>
        </p:grpSpPr>
        <p:sp>
          <p:nvSpPr>
            <p:cNvPr id="309" name="Google Shape;309;p18"/>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18"/>
            <p:cNvGrpSpPr/>
            <p:nvPr/>
          </p:nvGrpSpPr>
          <p:grpSpPr>
            <a:xfrm flipH="1">
              <a:off x="5734850" y="4472723"/>
              <a:ext cx="2040837" cy="670795"/>
              <a:chOff x="1297954" y="330075"/>
              <a:chExt cx="5169293" cy="1699506"/>
            </a:xfrm>
          </p:grpSpPr>
          <p:sp>
            <p:nvSpPr>
              <p:cNvPr id="311" name="Google Shape;311;p18"/>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18"/>
            <p:cNvGrpSpPr/>
            <p:nvPr/>
          </p:nvGrpSpPr>
          <p:grpSpPr>
            <a:xfrm flipH="1">
              <a:off x="5578209" y="4646738"/>
              <a:ext cx="2199863" cy="304563"/>
              <a:chOff x="-5827153" y="330075"/>
              <a:chExt cx="12276019" cy="1699569"/>
            </a:xfrm>
          </p:grpSpPr>
          <p:sp>
            <p:nvSpPr>
              <p:cNvPr id="314" name="Google Shape;314;p18"/>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6" name="Google Shape;316;p18"/>
          <p:cNvSpPr txBox="1"/>
          <p:nvPr>
            <p:ph type="title"/>
          </p:nvPr>
        </p:nvSpPr>
        <p:spPr>
          <a:xfrm>
            <a:off x="814275" y="392575"/>
            <a:ext cx="5258400" cy="766200"/>
          </a:xfrm>
          <a:prstGeom prst="rect">
            <a:avLst/>
          </a:prstGeom>
        </p:spPr>
        <p:txBody>
          <a:bodyPr anchorCtr="0" anchor="ctr" bIns="91425" lIns="91425" spcFirstLastPara="1" rIns="91425" wrap="square" tIns="91425"/>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317" name="Google Shape;317;p18"/>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318" name="Shape 318"/>
        <p:cNvGrpSpPr/>
        <p:nvPr/>
      </p:nvGrpSpPr>
      <p:grpSpPr>
        <a:xfrm>
          <a:off x="0" y="0"/>
          <a:ext cx="0" cy="0"/>
          <a:chOff x="0" y="0"/>
          <a:chExt cx="0" cy="0"/>
        </a:xfrm>
      </p:grpSpPr>
      <p:grpSp>
        <p:nvGrpSpPr>
          <p:cNvPr id="319" name="Google Shape;319;p19"/>
          <p:cNvGrpSpPr/>
          <p:nvPr/>
        </p:nvGrpSpPr>
        <p:grpSpPr>
          <a:xfrm>
            <a:off x="2466138" y="4472723"/>
            <a:ext cx="6686825" cy="670795"/>
            <a:chOff x="5589288" y="4472723"/>
            <a:chExt cx="6686825" cy="670795"/>
          </a:xfrm>
        </p:grpSpPr>
        <p:sp>
          <p:nvSpPr>
            <p:cNvPr id="320" name="Google Shape;320;p19"/>
            <p:cNvSpPr/>
            <p:nvPr/>
          </p:nvSpPr>
          <p:spPr>
            <a:xfrm rot="10800000">
              <a:off x="5589288"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19"/>
            <p:cNvGrpSpPr/>
            <p:nvPr/>
          </p:nvGrpSpPr>
          <p:grpSpPr>
            <a:xfrm flipH="1">
              <a:off x="5748896" y="4472723"/>
              <a:ext cx="6527217" cy="670795"/>
              <a:chOff x="-10101302" y="330075"/>
              <a:chExt cx="16532971" cy="1699506"/>
            </a:xfrm>
          </p:grpSpPr>
          <p:sp>
            <p:nvSpPr>
              <p:cNvPr id="322" name="Google Shape;322;p19"/>
              <p:cNvSpPr/>
              <p:nvPr/>
            </p:nvSpPr>
            <p:spPr>
              <a:xfrm>
                <a:off x="-10101302" y="330081"/>
                <a:ext cx="148464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9"/>
              <p:cNvSpPr/>
              <p:nvPr/>
            </p:nvSpPr>
            <p:spPr>
              <a:xfrm>
                <a:off x="4732169"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 name="Google Shape;324;p19"/>
            <p:cNvGrpSpPr/>
            <p:nvPr/>
          </p:nvGrpSpPr>
          <p:grpSpPr>
            <a:xfrm flipH="1">
              <a:off x="5592255" y="4646738"/>
              <a:ext cx="6682918" cy="304563"/>
              <a:chOff x="-30922586" y="330075"/>
              <a:chExt cx="37293070" cy="1699569"/>
            </a:xfrm>
          </p:grpSpPr>
          <p:sp>
            <p:nvSpPr>
              <p:cNvPr id="325" name="Google Shape;325;p19"/>
              <p:cNvSpPr/>
              <p:nvPr/>
            </p:nvSpPr>
            <p:spPr>
              <a:xfrm>
                <a:off x="-30922586" y="330144"/>
                <a:ext cx="355881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a:off x="4670984"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7" name="Google Shape;327;p19"/>
          <p:cNvSpPr txBox="1"/>
          <p:nvPr>
            <p:ph idx="1" type="body"/>
          </p:nvPr>
        </p:nvSpPr>
        <p:spPr>
          <a:xfrm>
            <a:off x="2682800" y="4636500"/>
            <a:ext cx="6004200" cy="315600"/>
          </a:xfrm>
          <a:prstGeom prst="rect">
            <a:avLst/>
          </a:prstGeom>
        </p:spPr>
        <p:txBody>
          <a:bodyPr anchorCtr="0" anchor="ctr" bIns="91425" lIns="91425" spcFirstLastPara="1" rIns="91425" wrap="square" tIns="91425"/>
          <a:lstStyle>
            <a:lvl1pPr indent="-228600" lvl="0" marL="457200" rtl="0">
              <a:spcBef>
                <a:spcPts val="0"/>
              </a:spcBef>
              <a:spcAft>
                <a:spcPts val="0"/>
              </a:spcAft>
              <a:buSzPts val="1300"/>
              <a:buNone/>
              <a:defRPr sz="1300"/>
            </a:lvl1pPr>
          </a:lstStyle>
          <a:p/>
        </p:txBody>
      </p:sp>
      <p:sp>
        <p:nvSpPr>
          <p:cNvPr id="328" name="Google Shape;328;p19"/>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329" name="Google Shape;329;p19"/>
          <p:cNvGrpSpPr/>
          <p:nvPr/>
        </p:nvGrpSpPr>
        <p:grpSpPr>
          <a:xfrm rot="10800000">
            <a:off x="-8" y="-2"/>
            <a:ext cx="2202830" cy="670795"/>
            <a:chOff x="5575242" y="4472723"/>
            <a:chExt cx="2202830" cy="670795"/>
          </a:xfrm>
        </p:grpSpPr>
        <p:sp>
          <p:nvSpPr>
            <p:cNvPr id="330" name="Google Shape;330;p19"/>
            <p:cNvSpPr/>
            <p:nvPr/>
          </p:nvSpPr>
          <p:spPr>
            <a:xfrm rot="10800000">
              <a:off x="5575242" y="4948334"/>
              <a:ext cx="394200" cy="131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 name="Google Shape;331;p19"/>
            <p:cNvGrpSpPr/>
            <p:nvPr/>
          </p:nvGrpSpPr>
          <p:grpSpPr>
            <a:xfrm flipH="1">
              <a:off x="5734850" y="4472723"/>
              <a:ext cx="2040837" cy="670795"/>
              <a:chOff x="1297954" y="330075"/>
              <a:chExt cx="5169293" cy="1699506"/>
            </a:xfrm>
          </p:grpSpPr>
          <p:sp>
            <p:nvSpPr>
              <p:cNvPr id="332" name="Google Shape;332;p19"/>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19"/>
            <p:cNvGrpSpPr/>
            <p:nvPr/>
          </p:nvGrpSpPr>
          <p:grpSpPr>
            <a:xfrm flipH="1">
              <a:off x="5578209" y="4646738"/>
              <a:ext cx="2199863" cy="304563"/>
              <a:chOff x="-5827153" y="330075"/>
              <a:chExt cx="12276019" cy="1699569"/>
            </a:xfrm>
          </p:grpSpPr>
          <p:sp>
            <p:nvSpPr>
              <p:cNvPr id="335" name="Google Shape;335;p19"/>
              <p:cNvSpPr/>
              <p:nvPr/>
            </p:nvSpPr>
            <p:spPr>
              <a:xfrm>
                <a:off x="-5827153" y="330144"/>
                <a:ext cx="1061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4749366"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37" name="Shape 337"/>
        <p:cNvGrpSpPr/>
        <p:nvPr/>
      </p:nvGrpSpPr>
      <p:grpSpPr>
        <a:xfrm>
          <a:off x="0" y="0"/>
          <a:ext cx="0" cy="0"/>
          <a:chOff x="0" y="0"/>
          <a:chExt cx="0" cy="0"/>
        </a:xfrm>
      </p:grpSpPr>
      <p:sp>
        <p:nvSpPr>
          <p:cNvPr id="338" name="Google Shape;338;p20"/>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339" name="Google Shape;339;p20"/>
          <p:cNvGrpSpPr/>
          <p:nvPr/>
        </p:nvGrpSpPr>
        <p:grpSpPr>
          <a:xfrm>
            <a:off x="6946842" y="4472723"/>
            <a:ext cx="2202830" cy="670795"/>
            <a:chOff x="5575242" y="4472723"/>
            <a:chExt cx="2202830" cy="670795"/>
          </a:xfrm>
        </p:grpSpPr>
        <p:sp>
          <p:nvSpPr>
            <p:cNvPr id="340" name="Google Shape;340;p20"/>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0"/>
            <p:cNvGrpSpPr/>
            <p:nvPr/>
          </p:nvGrpSpPr>
          <p:grpSpPr>
            <a:xfrm flipH="1">
              <a:off x="5734850" y="4472723"/>
              <a:ext cx="2040837" cy="670795"/>
              <a:chOff x="1297954" y="330075"/>
              <a:chExt cx="5169293" cy="1699506"/>
            </a:xfrm>
          </p:grpSpPr>
          <p:sp>
            <p:nvSpPr>
              <p:cNvPr id="342" name="Google Shape;342;p20"/>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0"/>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20"/>
            <p:cNvGrpSpPr/>
            <p:nvPr/>
          </p:nvGrpSpPr>
          <p:grpSpPr>
            <a:xfrm flipH="1">
              <a:off x="5578209" y="4646738"/>
              <a:ext cx="2199863" cy="304563"/>
              <a:chOff x="-5827153" y="330075"/>
              <a:chExt cx="12276019" cy="1699569"/>
            </a:xfrm>
          </p:grpSpPr>
          <p:sp>
            <p:nvSpPr>
              <p:cNvPr id="345" name="Google Shape;345;p20"/>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0"/>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 name="Google Shape;347;p20"/>
          <p:cNvGrpSpPr/>
          <p:nvPr/>
        </p:nvGrpSpPr>
        <p:grpSpPr>
          <a:xfrm rot="10800000">
            <a:off x="-8" y="-2"/>
            <a:ext cx="2202830" cy="670795"/>
            <a:chOff x="5575242" y="4472723"/>
            <a:chExt cx="2202830" cy="670795"/>
          </a:xfrm>
        </p:grpSpPr>
        <p:sp>
          <p:nvSpPr>
            <p:cNvPr id="348" name="Google Shape;348;p20"/>
            <p:cNvSpPr/>
            <p:nvPr/>
          </p:nvSpPr>
          <p:spPr>
            <a:xfrm rot="10800000">
              <a:off x="5575242" y="4948334"/>
              <a:ext cx="394200" cy="131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 name="Google Shape;349;p20"/>
            <p:cNvGrpSpPr/>
            <p:nvPr/>
          </p:nvGrpSpPr>
          <p:grpSpPr>
            <a:xfrm flipH="1">
              <a:off x="5734850" y="4472723"/>
              <a:ext cx="2040837" cy="670795"/>
              <a:chOff x="1297954" y="330075"/>
              <a:chExt cx="5169293" cy="1699506"/>
            </a:xfrm>
          </p:grpSpPr>
          <p:sp>
            <p:nvSpPr>
              <p:cNvPr id="350" name="Google Shape;350;p20"/>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0"/>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 name="Google Shape;352;p20"/>
            <p:cNvGrpSpPr/>
            <p:nvPr/>
          </p:nvGrpSpPr>
          <p:grpSpPr>
            <a:xfrm flipH="1">
              <a:off x="5578209" y="4646738"/>
              <a:ext cx="2199863" cy="304563"/>
              <a:chOff x="-5827153" y="330075"/>
              <a:chExt cx="12276019" cy="1699569"/>
            </a:xfrm>
          </p:grpSpPr>
          <p:sp>
            <p:nvSpPr>
              <p:cNvPr id="353" name="Google Shape;353;p20"/>
              <p:cNvSpPr/>
              <p:nvPr/>
            </p:nvSpPr>
            <p:spPr>
              <a:xfrm>
                <a:off x="-5827153" y="330144"/>
                <a:ext cx="1061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0"/>
              <p:cNvSpPr/>
              <p:nvPr/>
            </p:nvSpPr>
            <p:spPr>
              <a:xfrm>
                <a:off x="4749366"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23"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28" name="Google Shape;28;p3"/>
          <p:cNvGrpSpPr/>
          <p:nvPr/>
        </p:nvGrpSpPr>
        <p:grpSpPr>
          <a:xfrm flipH="1" rot="10800000">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 name="Google Shape;39;p3"/>
          <p:cNvSpPr txBox="1"/>
          <p:nvPr>
            <p:ph type="ctrTitle"/>
          </p:nvPr>
        </p:nvSpPr>
        <p:spPr>
          <a:xfrm>
            <a:off x="463525" y="2871148"/>
            <a:ext cx="4094400" cy="1159800"/>
          </a:xfrm>
          <a:prstGeom prst="rect">
            <a:avLst/>
          </a:prstGeom>
        </p:spPr>
        <p:txBody>
          <a:bodyPr anchorCtr="0" anchor="b"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0" name="Google Shape;40;p3"/>
          <p:cNvSpPr txBox="1"/>
          <p:nvPr>
            <p:ph idx="1" type="subTitle"/>
          </p:nvPr>
        </p:nvSpPr>
        <p:spPr>
          <a:xfrm>
            <a:off x="463525" y="3975449"/>
            <a:ext cx="4094400" cy="784800"/>
          </a:xfrm>
          <a:prstGeom prst="rect">
            <a:avLst/>
          </a:prstGeom>
        </p:spPr>
        <p:txBody>
          <a:bodyPr anchorCtr="0" anchor="t" bIns="91425" lIns="91425" spcFirstLastPara="1" rIns="91425" wrap="square" tIns="91425"/>
          <a:lstStyle>
            <a:lvl1pPr lvl="0" rtl="0">
              <a:spcBef>
                <a:spcPts val="0"/>
              </a:spcBef>
              <a:spcAft>
                <a:spcPts val="0"/>
              </a:spcAft>
              <a:buClr>
                <a:srgbClr val="FF9800"/>
              </a:buClr>
              <a:buSzPts val="2000"/>
              <a:buNone/>
              <a:defRPr sz="2000">
                <a:solidFill>
                  <a:srgbClr val="FF9800"/>
                </a:solidFill>
              </a:defRPr>
            </a:lvl1pPr>
            <a:lvl2pPr lvl="1" rtl="0">
              <a:spcBef>
                <a:spcPts val="1000"/>
              </a:spcBef>
              <a:spcAft>
                <a:spcPts val="0"/>
              </a:spcAft>
              <a:buClr>
                <a:srgbClr val="FF9800"/>
              </a:buClr>
              <a:buSzPts val="2000"/>
              <a:buNone/>
              <a:defRPr sz="2000">
                <a:solidFill>
                  <a:srgbClr val="FF9800"/>
                </a:solidFill>
              </a:defRPr>
            </a:lvl2pPr>
            <a:lvl3pPr lvl="2" rtl="0">
              <a:spcBef>
                <a:spcPts val="1000"/>
              </a:spcBef>
              <a:spcAft>
                <a:spcPts val="0"/>
              </a:spcAft>
              <a:buClr>
                <a:srgbClr val="FF9800"/>
              </a:buClr>
              <a:buSzPts val="2000"/>
              <a:buNone/>
              <a:defRPr sz="2000">
                <a:solidFill>
                  <a:srgbClr val="FF9800"/>
                </a:solidFill>
              </a:defRPr>
            </a:lvl3pPr>
            <a:lvl4pPr lvl="3" rtl="0">
              <a:spcBef>
                <a:spcPts val="1000"/>
              </a:spcBef>
              <a:spcAft>
                <a:spcPts val="0"/>
              </a:spcAft>
              <a:buClr>
                <a:srgbClr val="FF9800"/>
              </a:buClr>
              <a:buSzPts val="2000"/>
              <a:buNone/>
              <a:defRPr sz="2000">
                <a:solidFill>
                  <a:srgbClr val="FF9800"/>
                </a:solidFill>
              </a:defRPr>
            </a:lvl4pPr>
            <a:lvl5pPr lvl="4" rtl="0">
              <a:spcBef>
                <a:spcPts val="1000"/>
              </a:spcBef>
              <a:spcAft>
                <a:spcPts val="0"/>
              </a:spcAft>
              <a:buClr>
                <a:srgbClr val="FF9800"/>
              </a:buClr>
              <a:buSzPts val="2000"/>
              <a:buNone/>
              <a:defRPr sz="2000">
                <a:solidFill>
                  <a:srgbClr val="FF9800"/>
                </a:solidFill>
              </a:defRPr>
            </a:lvl5pPr>
            <a:lvl6pPr lvl="5" rtl="0">
              <a:spcBef>
                <a:spcPts val="1000"/>
              </a:spcBef>
              <a:spcAft>
                <a:spcPts val="0"/>
              </a:spcAft>
              <a:buClr>
                <a:srgbClr val="FF9800"/>
              </a:buClr>
              <a:buSzPts val="2000"/>
              <a:buNone/>
              <a:defRPr sz="2000">
                <a:solidFill>
                  <a:srgbClr val="FF9800"/>
                </a:solidFill>
              </a:defRPr>
            </a:lvl6pPr>
            <a:lvl7pPr lvl="6" rtl="0">
              <a:spcBef>
                <a:spcPts val="1000"/>
              </a:spcBef>
              <a:spcAft>
                <a:spcPts val="0"/>
              </a:spcAft>
              <a:buClr>
                <a:srgbClr val="FF9800"/>
              </a:buClr>
              <a:buSzPts val="2000"/>
              <a:buNone/>
              <a:defRPr sz="2000">
                <a:solidFill>
                  <a:srgbClr val="FF9800"/>
                </a:solidFill>
              </a:defRPr>
            </a:lvl7pPr>
            <a:lvl8pPr lvl="7" rtl="0">
              <a:spcBef>
                <a:spcPts val="1000"/>
              </a:spcBef>
              <a:spcAft>
                <a:spcPts val="0"/>
              </a:spcAft>
              <a:buClr>
                <a:srgbClr val="FF9800"/>
              </a:buClr>
              <a:buSzPts val="2000"/>
              <a:buNone/>
              <a:defRPr sz="2000">
                <a:solidFill>
                  <a:srgbClr val="FF9800"/>
                </a:solidFill>
              </a:defRPr>
            </a:lvl8pPr>
            <a:lvl9pPr lvl="8" rtl="0">
              <a:spcBef>
                <a:spcPts val="1000"/>
              </a:spcBef>
              <a:spcAft>
                <a:spcPts val="1000"/>
              </a:spcAft>
              <a:buClr>
                <a:srgbClr val="FF9800"/>
              </a:buClr>
              <a:buSzPts val="2000"/>
              <a:buNone/>
              <a:defRPr sz="2000">
                <a:solidFill>
                  <a:srgbClr val="FF9800"/>
                </a:solidFill>
              </a:defRPr>
            </a:lvl9pPr>
          </a:lstStyle>
          <a:p/>
        </p:txBody>
      </p:sp>
      <p:sp>
        <p:nvSpPr>
          <p:cNvPr id="41" name="Google Shape;41;p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42" name="Shape 42"/>
        <p:cNvGrpSpPr/>
        <p:nvPr/>
      </p:nvGrpSpPr>
      <p:grpSpPr>
        <a:xfrm>
          <a:off x="0" y="0"/>
          <a:ext cx="0" cy="0"/>
          <a:chOff x="0" y="0"/>
          <a:chExt cx="0" cy="0"/>
        </a:xfrm>
      </p:grpSpPr>
      <p:sp>
        <p:nvSpPr>
          <p:cNvPr id="43" name="Google Shape;43;p4"/>
          <p:cNvSpPr/>
          <p:nvPr/>
        </p:nvSpPr>
        <p:spPr>
          <a:xfrm>
            <a:off x="7544483" y="657775"/>
            <a:ext cx="1299300" cy="4329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44" name="Google Shape;44;p4"/>
          <p:cNvGrpSpPr/>
          <p:nvPr/>
        </p:nvGrpSpPr>
        <p:grpSpPr>
          <a:xfrm>
            <a:off x="0" y="-7088"/>
            <a:ext cx="8661398" cy="5150588"/>
            <a:chOff x="0" y="-7088"/>
            <a:chExt cx="8661398" cy="5150588"/>
          </a:xfrm>
        </p:grpSpPr>
        <p:sp>
          <p:nvSpPr>
            <p:cNvPr id="45" name="Google Shape;45;p4"/>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47" name="Google Shape;47;p4"/>
          <p:cNvGrpSpPr/>
          <p:nvPr/>
        </p:nvGrpSpPr>
        <p:grpSpPr>
          <a:xfrm flipH="1" rot="10800000">
            <a:off x="1" y="1090763"/>
            <a:ext cx="8847502" cy="2961975"/>
            <a:chOff x="-8178042" y="-4493254"/>
            <a:chExt cx="19483598" cy="6522736"/>
          </a:xfrm>
        </p:grpSpPr>
        <p:sp>
          <p:nvSpPr>
            <p:cNvPr id="48" name="Google Shape;48;p4"/>
            <p:cNvSpPr/>
            <p:nvPr/>
          </p:nvSpPr>
          <p:spPr>
            <a:xfrm>
              <a:off x="-8178042" y="-4493118"/>
              <a:ext cx="12968400" cy="65226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49" name="Google Shape;49;p4"/>
            <p:cNvSpPr/>
            <p:nvPr/>
          </p:nvSpPr>
          <p:spPr>
            <a:xfrm>
              <a:off x="4782955" y="-4493254"/>
              <a:ext cx="6522600" cy="65226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sp>
        <p:nvSpPr>
          <p:cNvPr id="50" name="Google Shape;50;p4"/>
          <p:cNvSpPr txBox="1"/>
          <p:nvPr>
            <p:ph idx="1" type="body"/>
          </p:nvPr>
        </p:nvSpPr>
        <p:spPr>
          <a:xfrm>
            <a:off x="829775" y="1202000"/>
            <a:ext cx="5090700" cy="2745000"/>
          </a:xfrm>
          <a:prstGeom prst="rect">
            <a:avLst/>
          </a:prstGeom>
        </p:spPr>
        <p:txBody>
          <a:bodyPr anchorCtr="0" anchor="t" bIns="91425" lIns="91425" spcFirstLastPara="1" rIns="91425" wrap="square" tIns="91425"/>
          <a:lstStyle>
            <a:lvl1pPr indent="-419100" lvl="0" marL="457200" rtl="0">
              <a:spcBef>
                <a:spcPts val="600"/>
              </a:spcBef>
              <a:spcAft>
                <a:spcPts val="0"/>
              </a:spcAft>
              <a:buClr>
                <a:srgbClr val="FFFFFF"/>
              </a:buClr>
              <a:buSzPts val="3000"/>
              <a:buChar char="▰"/>
              <a:defRPr i="1" sz="3000">
                <a:solidFill>
                  <a:srgbClr val="FFFFFF"/>
                </a:solidFill>
              </a:defRPr>
            </a:lvl1pPr>
            <a:lvl2pPr indent="-419100" lvl="1" marL="914400" rtl="0">
              <a:spcBef>
                <a:spcPts val="480"/>
              </a:spcBef>
              <a:spcAft>
                <a:spcPts val="0"/>
              </a:spcAft>
              <a:buClr>
                <a:srgbClr val="FFFFFF"/>
              </a:buClr>
              <a:buSzPts val="3000"/>
              <a:buChar char="▻"/>
              <a:defRPr i="1" sz="3000">
                <a:solidFill>
                  <a:srgbClr val="FFFFFF"/>
                </a:solidFill>
              </a:defRPr>
            </a:lvl2pPr>
            <a:lvl3pPr indent="-419100" lvl="2" marL="1371600" rtl="0">
              <a:spcBef>
                <a:spcPts val="480"/>
              </a:spcBef>
              <a:spcAft>
                <a:spcPts val="0"/>
              </a:spcAft>
              <a:buClr>
                <a:srgbClr val="FFFFFF"/>
              </a:buClr>
              <a:buSzPts val="3000"/>
              <a:buChar char="▻"/>
              <a:defRPr i="1" sz="3000">
                <a:solidFill>
                  <a:srgbClr val="FFFFFF"/>
                </a:solidFill>
              </a:defRPr>
            </a:lvl3pPr>
            <a:lvl4pPr indent="-419100" lvl="3" marL="1828800" rtl="0">
              <a:spcBef>
                <a:spcPts val="360"/>
              </a:spcBef>
              <a:spcAft>
                <a:spcPts val="0"/>
              </a:spcAft>
              <a:buClr>
                <a:srgbClr val="FFFFFF"/>
              </a:buClr>
              <a:buSzPts val="3000"/>
              <a:buChar char="▻"/>
              <a:defRPr i="1" sz="3000">
                <a:solidFill>
                  <a:srgbClr val="FFFFFF"/>
                </a:solidFill>
              </a:defRPr>
            </a:lvl4pPr>
            <a:lvl5pPr indent="-419100" lvl="4" marL="2286000" rtl="0">
              <a:spcBef>
                <a:spcPts val="360"/>
              </a:spcBef>
              <a:spcAft>
                <a:spcPts val="0"/>
              </a:spcAft>
              <a:buClr>
                <a:srgbClr val="FFFFFF"/>
              </a:buClr>
              <a:buSzPts val="3000"/>
              <a:buChar char="▻"/>
              <a:defRPr i="1" sz="3000">
                <a:solidFill>
                  <a:srgbClr val="FFFFFF"/>
                </a:solidFill>
              </a:defRPr>
            </a:lvl5pPr>
            <a:lvl6pPr indent="-419100" lvl="5" marL="2743200" rtl="0">
              <a:spcBef>
                <a:spcPts val="360"/>
              </a:spcBef>
              <a:spcAft>
                <a:spcPts val="0"/>
              </a:spcAft>
              <a:buClr>
                <a:srgbClr val="FFFFFF"/>
              </a:buClr>
              <a:buSzPts val="3000"/>
              <a:buChar char="▻"/>
              <a:defRPr i="1" sz="3000">
                <a:solidFill>
                  <a:srgbClr val="FFFFFF"/>
                </a:solidFill>
              </a:defRPr>
            </a:lvl6pPr>
            <a:lvl7pPr indent="-419100" lvl="6" marL="3200400" rtl="0">
              <a:spcBef>
                <a:spcPts val="360"/>
              </a:spcBef>
              <a:spcAft>
                <a:spcPts val="0"/>
              </a:spcAft>
              <a:buClr>
                <a:srgbClr val="FFFFFF"/>
              </a:buClr>
              <a:buSzPts val="3000"/>
              <a:buChar char="▻"/>
              <a:defRPr i="1" sz="3000">
                <a:solidFill>
                  <a:srgbClr val="FFFFFF"/>
                </a:solidFill>
              </a:defRPr>
            </a:lvl7pPr>
            <a:lvl8pPr indent="-419100" lvl="7" marL="3657600" rtl="0">
              <a:spcBef>
                <a:spcPts val="360"/>
              </a:spcBef>
              <a:spcAft>
                <a:spcPts val="0"/>
              </a:spcAft>
              <a:buClr>
                <a:srgbClr val="FFFFFF"/>
              </a:buClr>
              <a:buSzPts val="3000"/>
              <a:buChar char="▻"/>
              <a:defRPr i="1" sz="3000">
                <a:solidFill>
                  <a:srgbClr val="FFFFFF"/>
                </a:solidFill>
              </a:defRPr>
            </a:lvl8pPr>
            <a:lvl9pPr indent="-419100" lvl="8" marL="4114800">
              <a:spcBef>
                <a:spcPts val="360"/>
              </a:spcBef>
              <a:spcAft>
                <a:spcPts val="0"/>
              </a:spcAft>
              <a:buClr>
                <a:srgbClr val="FFFFFF"/>
              </a:buClr>
              <a:buSzPts val="3000"/>
              <a:buChar char="▻"/>
              <a:defRPr i="1" sz="3000">
                <a:solidFill>
                  <a:srgbClr val="FFFFFF"/>
                </a:solidFill>
              </a:defRPr>
            </a:lvl9pPr>
          </a:lstStyle>
          <a:p/>
        </p:txBody>
      </p:sp>
      <p:sp>
        <p:nvSpPr>
          <p:cNvPr id="51" name="Google Shape;51;p4"/>
          <p:cNvSpPr txBox="1"/>
          <p:nvPr/>
        </p:nvSpPr>
        <p:spPr>
          <a:xfrm>
            <a:off x="286600" y="1014575"/>
            <a:ext cx="6765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FF9800"/>
                </a:solidFill>
              </a:rPr>
              <a:t>“</a:t>
            </a:r>
            <a:endParaRPr b="1" sz="7200">
              <a:solidFill>
                <a:srgbClr val="FF9800"/>
              </a:solidFill>
            </a:endParaRPr>
          </a:p>
        </p:txBody>
      </p:sp>
      <p:grpSp>
        <p:nvGrpSpPr>
          <p:cNvPr id="52" name="Google Shape;52;p4"/>
          <p:cNvGrpSpPr/>
          <p:nvPr/>
        </p:nvGrpSpPr>
        <p:grpSpPr>
          <a:xfrm>
            <a:off x="6946842" y="4472723"/>
            <a:ext cx="2202830" cy="670795"/>
            <a:chOff x="5575242" y="4472723"/>
            <a:chExt cx="2202830" cy="670795"/>
          </a:xfrm>
        </p:grpSpPr>
        <p:sp>
          <p:nvSpPr>
            <p:cNvPr id="53" name="Google Shape;53;p4"/>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4"/>
            <p:cNvGrpSpPr/>
            <p:nvPr/>
          </p:nvGrpSpPr>
          <p:grpSpPr>
            <a:xfrm flipH="1">
              <a:off x="5734850" y="4472723"/>
              <a:ext cx="2040837" cy="670795"/>
              <a:chOff x="1297954" y="330075"/>
              <a:chExt cx="5169293" cy="1699506"/>
            </a:xfrm>
          </p:grpSpPr>
          <p:sp>
            <p:nvSpPr>
              <p:cNvPr id="55" name="Google Shape;55;p4"/>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 name="Google Shape;57;p4"/>
            <p:cNvGrpSpPr/>
            <p:nvPr/>
          </p:nvGrpSpPr>
          <p:grpSpPr>
            <a:xfrm flipH="1">
              <a:off x="5578209" y="4646738"/>
              <a:ext cx="2199863" cy="304563"/>
              <a:chOff x="-5827153" y="330075"/>
              <a:chExt cx="12276019" cy="1699569"/>
            </a:xfrm>
          </p:grpSpPr>
          <p:sp>
            <p:nvSpPr>
              <p:cNvPr id="58" name="Google Shape;58;p4"/>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 name="Google Shape;60;p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61" name="Shape 61"/>
        <p:cNvGrpSpPr/>
        <p:nvPr/>
      </p:nvGrpSpPr>
      <p:grpSpPr>
        <a:xfrm>
          <a:off x="0" y="0"/>
          <a:ext cx="0" cy="0"/>
          <a:chOff x="0" y="0"/>
          <a:chExt cx="0" cy="0"/>
        </a:xfrm>
      </p:grpSpPr>
      <p:grpSp>
        <p:nvGrpSpPr>
          <p:cNvPr id="62" name="Google Shape;62;p5"/>
          <p:cNvGrpSpPr/>
          <p:nvPr/>
        </p:nvGrpSpPr>
        <p:grpSpPr>
          <a:xfrm>
            <a:off x="-4" y="40"/>
            <a:ext cx="7072430" cy="1327315"/>
            <a:chOff x="-4" y="40"/>
            <a:chExt cx="7072430" cy="1327315"/>
          </a:xfrm>
        </p:grpSpPr>
        <p:sp>
          <p:nvSpPr>
            <p:cNvPr id="63" name="Google Shape;63;p5"/>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64" name="Google Shape;64;p5"/>
            <p:cNvGrpSpPr/>
            <p:nvPr/>
          </p:nvGrpSpPr>
          <p:grpSpPr>
            <a:xfrm flipH="1" rot="10800000">
              <a:off x="3" y="40"/>
              <a:ext cx="6756168" cy="1327315"/>
              <a:chOff x="-2168138" y="330075"/>
              <a:chExt cx="8650663" cy="1699506"/>
            </a:xfrm>
          </p:grpSpPr>
          <p:sp>
            <p:nvSpPr>
              <p:cNvPr id="65" name="Google Shape;65;p5"/>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6" name="Google Shape;66;p5"/>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67" name="Google Shape;67;p5"/>
            <p:cNvGrpSpPr/>
            <p:nvPr/>
          </p:nvGrpSpPr>
          <p:grpSpPr>
            <a:xfrm flipH="1" rot="10800000">
              <a:off x="-4" y="381007"/>
              <a:ext cx="7072430" cy="771744"/>
              <a:chOff x="-9092084" y="330075"/>
              <a:chExt cx="15574609" cy="1699501"/>
            </a:xfrm>
          </p:grpSpPr>
          <p:sp>
            <p:nvSpPr>
              <p:cNvPr id="68" name="Google Shape;68;p5"/>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9" name="Google Shape;69;p5"/>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70" name="Google Shape;70;p5"/>
          <p:cNvGrpSpPr/>
          <p:nvPr/>
        </p:nvGrpSpPr>
        <p:grpSpPr>
          <a:xfrm>
            <a:off x="6946842" y="4472723"/>
            <a:ext cx="2202830" cy="670795"/>
            <a:chOff x="5575242" y="4472723"/>
            <a:chExt cx="2202830" cy="670795"/>
          </a:xfrm>
        </p:grpSpPr>
        <p:sp>
          <p:nvSpPr>
            <p:cNvPr id="71" name="Google Shape;71;p5"/>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5"/>
            <p:cNvGrpSpPr/>
            <p:nvPr/>
          </p:nvGrpSpPr>
          <p:grpSpPr>
            <a:xfrm flipH="1">
              <a:off x="5734850" y="4472723"/>
              <a:ext cx="2040837" cy="670795"/>
              <a:chOff x="1297954" y="330075"/>
              <a:chExt cx="5169293" cy="1699506"/>
            </a:xfrm>
          </p:grpSpPr>
          <p:sp>
            <p:nvSpPr>
              <p:cNvPr id="73" name="Google Shape;73;p5"/>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5"/>
            <p:cNvGrpSpPr/>
            <p:nvPr/>
          </p:nvGrpSpPr>
          <p:grpSpPr>
            <a:xfrm flipH="1">
              <a:off x="5578209" y="4646738"/>
              <a:ext cx="2199863" cy="304563"/>
              <a:chOff x="-5827153" y="330075"/>
              <a:chExt cx="12276019" cy="1699569"/>
            </a:xfrm>
          </p:grpSpPr>
          <p:sp>
            <p:nvSpPr>
              <p:cNvPr id="76" name="Google Shape;76;p5"/>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8" name="Google Shape;78;p5"/>
          <p:cNvSpPr txBox="1"/>
          <p:nvPr>
            <p:ph type="title"/>
          </p:nvPr>
        </p:nvSpPr>
        <p:spPr>
          <a:xfrm>
            <a:off x="814275" y="392575"/>
            <a:ext cx="5492400" cy="766200"/>
          </a:xfrm>
          <a:prstGeom prst="rect">
            <a:avLst/>
          </a:prstGeom>
        </p:spPr>
        <p:txBody>
          <a:bodyPr anchorCtr="0" anchor="ctr" bIns="91425" lIns="91425" spcFirstLastPara="1" rIns="91425" wrap="square" tIns="91425"/>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79" name="Google Shape;79;p5"/>
          <p:cNvSpPr txBox="1"/>
          <p:nvPr>
            <p:ph idx="1" type="body"/>
          </p:nvPr>
        </p:nvSpPr>
        <p:spPr>
          <a:xfrm>
            <a:off x="814275" y="1327350"/>
            <a:ext cx="6132600" cy="3145500"/>
          </a:xfrm>
          <a:prstGeom prst="rect">
            <a:avLst/>
          </a:prstGeom>
        </p:spPr>
        <p:txBody>
          <a:bodyPr anchorCtr="0" anchor="ctr" bIns="91425" lIns="91425" spcFirstLastPara="1" rIns="91425" wrap="square" tIns="91425"/>
          <a:lstStyle>
            <a:lvl1pPr indent="-381000" lvl="0" marL="457200">
              <a:spcBef>
                <a:spcPts val="600"/>
              </a:spcBef>
              <a:spcAft>
                <a:spcPts val="0"/>
              </a:spcAft>
              <a:buSzPts val="2400"/>
              <a:buChar char="▰"/>
              <a:defRPr/>
            </a:lvl1pPr>
            <a:lvl2pPr indent="-381000" lvl="1" marL="914400">
              <a:spcBef>
                <a:spcPts val="1000"/>
              </a:spcBef>
              <a:spcAft>
                <a:spcPts val="0"/>
              </a:spcAft>
              <a:buSzPts val="2400"/>
              <a:buChar char="▻"/>
              <a:defRPr/>
            </a:lvl2pPr>
            <a:lvl3pPr indent="-381000" lvl="2" marL="1371600">
              <a:spcBef>
                <a:spcPts val="1000"/>
              </a:spcBef>
              <a:spcAft>
                <a:spcPts val="0"/>
              </a:spcAft>
              <a:buSzPts val="2400"/>
              <a:buChar char="▻"/>
              <a:defRPr/>
            </a:lvl3pPr>
            <a:lvl4pPr indent="-381000" lvl="3" marL="1828800">
              <a:spcBef>
                <a:spcPts val="1000"/>
              </a:spcBef>
              <a:spcAft>
                <a:spcPts val="0"/>
              </a:spcAft>
              <a:buSzPts val="2400"/>
              <a:buChar char="▻"/>
              <a:defRPr/>
            </a:lvl4pPr>
            <a:lvl5pPr indent="-381000" lvl="4" marL="2286000">
              <a:spcBef>
                <a:spcPts val="1000"/>
              </a:spcBef>
              <a:spcAft>
                <a:spcPts val="0"/>
              </a:spcAft>
              <a:buSzPts val="2400"/>
              <a:buChar char="▻"/>
              <a:defRPr/>
            </a:lvl5pPr>
            <a:lvl6pPr indent="-381000" lvl="5" marL="2743200">
              <a:spcBef>
                <a:spcPts val="1000"/>
              </a:spcBef>
              <a:spcAft>
                <a:spcPts val="0"/>
              </a:spcAft>
              <a:buSzPts val="2400"/>
              <a:buChar char="▻"/>
              <a:defRPr/>
            </a:lvl6pPr>
            <a:lvl7pPr indent="-381000" lvl="6" marL="3200400">
              <a:spcBef>
                <a:spcPts val="1000"/>
              </a:spcBef>
              <a:spcAft>
                <a:spcPts val="0"/>
              </a:spcAft>
              <a:buSzPts val="2400"/>
              <a:buChar char="▻"/>
              <a:defRPr/>
            </a:lvl7pPr>
            <a:lvl8pPr indent="-381000" lvl="7" marL="3657600">
              <a:spcBef>
                <a:spcPts val="1000"/>
              </a:spcBef>
              <a:spcAft>
                <a:spcPts val="0"/>
              </a:spcAft>
              <a:buSzPts val="2400"/>
              <a:buChar char="▻"/>
              <a:defRPr/>
            </a:lvl8pPr>
            <a:lvl9pPr indent="-381000" lvl="8" marL="4114800">
              <a:spcBef>
                <a:spcPts val="1000"/>
              </a:spcBef>
              <a:spcAft>
                <a:spcPts val="1000"/>
              </a:spcAft>
              <a:buSzPts val="2400"/>
              <a:buChar char="▻"/>
              <a:defRPr/>
            </a:lvl9pPr>
          </a:lstStyle>
          <a:p/>
        </p:txBody>
      </p:sp>
      <p:sp>
        <p:nvSpPr>
          <p:cNvPr id="80" name="Google Shape;80;p5"/>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8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84" name="Google Shape;84;p6"/>
            <p:cNvGrpSpPr/>
            <p:nvPr/>
          </p:nvGrpSpPr>
          <p:grpSpPr>
            <a:xfrm flipH="1" rot="10800000">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87" name="Google Shape;87;p6"/>
            <p:cNvGrpSpPr/>
            <p:nvPr/>
          </p:nvGrpSpPr>
          <p:grpSpPr>
            <a:xfrm flipH="1" rot="10800000">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8" name="Google Shape;98;p6"/>
          <p:cNvSpPr txBox="1"/>
          <p:nvPr>
            <p:ph type="title"/>
          </p:nvPr>
        </p:nvSpPr>
        <p:spPr>
          <a:xfrm>
            <a:off x="814275" y="392575"/>
            <a:ext cx="5258400" cy="766200"/>
          </a:xfrm>
          <a:prstGeom prst="rect">
            <a:avLst/>
          </a:prstGeom>
        </p:spPr>
        <p:txBody>
          <a:bodyPr anchorCtr="0" anchor="ctr" bIns="91425" lIns="91425" spcFirstLastPara="1" rIns="91425" wrap="square" tIns="91425"/>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99" name="Google Shape;99;p6"/>
          <p:cNvSpPr txBox="1"/>
          <p:nvPr>
            <p:ph idx="1" type="body"/>
          </p:nvPr>
        </p:nvSpPr>
        <p:spPr>
          <a:xfrm>
            <a:off x="814275" y="1537988"/>
            <a:ext cx="3378300" cy="27243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sz="2000"/>
            </a:lvl1pPr>
            <a:lvl2pPr indent="-355600" lvl="1" marL="914400">
              <a:spcBef>
                <a:spcPts val="1000"/>
              </a:spcBef>
              <a:spcAft>
                <a:spcPts val="0"/>
              </a:spcAft>
              <a:buSzPts val="2000"/>
              <a:buChar char="▻"/>
              <a:defRPr sz="2000"/>
            </a:lvl2pPr>
            <a:lvl3pPr indent="-355600" lvl="2" marL="1371600">
              <a:spcBef>
                <a:spcPts val="1000"/>
              </a:spcBef>
              <a:spcAft>
                <a:spcPts val="0"/>
              </a:spcAft>
              <a:buSzPts val="2000"/>
              <a:buChar char="▻"/>
              <a:defRPr sz="2000"/>
            </a:lvl3pPr>
            <a:lvl4pPr indent="-355600" lvl="3" marL="1828800">
              <a:spcBef>
                <a:spcPts val="1000"/>
              </a:spcBef>
              <a:spcAft>
                <a:spcPts val="0"/>
              </a:spcAft>
              <a:buSzPts val="2000"/>
              <a:buChar char="▻"/>
              <a:defRPr sz="2000"/>
            </a:lvl4pPr>
            <a:lvl5pPr indent="-355600" lvl="4" marL="2286000">
              <a:spcBef>
                <a:spcPts val="1000"/>
              </a:spcBef>
              <a:spcAft>
                <a:spcPts val="0"/>
              </a:spcAft>
              <a:buSzPts val="2000"/>
              <a:buChar char="▻"/>
              <a:defRPr sz="2000"/>
            </a:lvl5pPr>
            <a:lvl6pPr indent="-355600" lvl="5" marL="2743200">
              <a:spcBef>
                <a:spcPts val="1000"/>
              </a:spcBef>
              <a:spcAft>
                <a:spcPts val="0"/>
              </a:spcAft>
              <a:buSzPts val="2000"/>
              <a:buChar char="▻"/>
              <a:defRPr sz="2000"/>
            </a:lvl6pPr>
            <a:lvl7pPr indent="-355600" lvl="6" marL="3200400">
              <a:spcBef>
                <a:spcPts val="1000"/>
              </a:spcBef>
              <a:spcAft>
                <a:spcPts val="0"/>
              </a:spcAft>
              <a:buSzPts val="2000"/>
              <a:buChar char="▻"/>
              <a:defRPr sz="2000"/>
            </a:lvl7pPr>
            <a:lvl8pPr indent="-355600" lvl="7" marL="3657600">
              <a:spcBef>
                <a:spcPts val="1000"/>
              </a:spcBef>
              <a:spcAft>
                <a:spcPts val="0"/>
              </a:spcAft>
              <a:buSzPts val="2000"/>
              <a:buChar char="▻"/>
              <a:defRPr sz="2000"/>
            </a:lvl8pPr>
            <a:lvl9pPr indent="-355600" lvl="8" marL="4114800">
              <a:spcBef>
                <a:spcPts val="1000"/>
              </a:spcBef>
              <a:spcAft>
                <a:spcPts val="1000"/>
              </a:spcAft>
              <a:buSzPts val="2000"/>
              <a:buChar char="▻"/>
              <a:defRPr sz="2000"/>
            </a:lvl9pPr>
          </a:lstStyle>
          <a:p/>
        </p:txBody>
      </p:sp>
      <p:sp>
        <p:nvSpPr>
          <p:cNvPr id="100" name="Google Shape;100;p6"/>
          <p:cNvSpPr txBox="1"/>
          <p:nvPr>
            <p:ph idx="2" type="body"/>
          </p:nvPr>
        </p:nvSpPr>
        <p:spPr>
          <a:xfrm>
            <a:off x="4396123" y="1537988"/>
            <a:ext cx="3378300" cy="2724300"/>
          </a:xfrm>
          <a:prstGeom prst="rect">
            <a:avLst/>
          </a:prstGeom>
        </p:spPr>
        <p:txBody>
          <a:bodyPr anchorCtr="0" anchor="t" bIns="91425" lIns="91425" spcFirstLastPara="1" rIns="91425" wrap="square" tIns="91425"/>
          <a:lstStyle>
            <a:lvl1pPr indent="-355600" lvl="0" marL="457200">
              <a:spcBef>
                <a:spcPts val="600"/>
              </a:spcBef>
              <a:spcAft>
                <a:spcPts val="0"/>
              </a:spcAft>
              <a:buSzPts val="2000"/>
              <a:buChar char="▰"/>
              <a:defRPr sz="2000"/>
            </a:lvl1pPr>
            <a:lvl2pPr indent="-355600" lvl="1" marL="914400">
              <a:spcBef>
                <a:spcPts val="1000"/>
              </a:spcBef>
              <a:spcAft>
                <a:spcPts val="0"/>
              </a:spcAft>
              <a:buSzPts val="2000"/>
              <a:buChar char="▻"/>
              <a:defRPr sz="2000"/>
            </a:lvl2pPr>
            <a:lvl3pPr indent="-355600" lvl="2" marL="1371600">
              <a:spcBef>
                <a:spcPts val="1000"/>
              </a:spcBef>
              <a:spcAft>
                <a:spcPts val="0"/>
              </a:spcAft>
              <a:buSzPts val="2000"/>
              <a:buChar char="▻"/>
              <a:defRPr sz="2000"/>
            </a:lvl3pPr>
            <a:lvl4pPr indent="-355600" lvl="3" marL="1828800">
              <a:spcBef>
                <a:spcPts val="1000"/>
              </a:spcBef>
              <a:spcAft>
                <a:spcPts val="0"/>
              </a:spcAft>
              <a:buSzPts val="2000"/>
              <a:buChar char="▻"/>
              <a:defRPr sz="2000"/>
            </a:lvl4pPr>
            <a:lvl5pPr indent="-355600" lvl="4" marL="2286000">
              <a:spcBef>
                <a:spcPts val="1000"/>
              </a:spcBef>
              <a:spcAft>
                <a:spcPts val="0"/>
              </a:spcAft>
              <a:buSzPts val="2000"/>
              <a:buChar char="▻"/>
              <a:defRPr sz="2000"/>
            </a:lvl5pPr>
            <a:lvl6pPr indent="-355600" lvl="5" marL="2743200">
              <a:spcBef>
                <a:spcPts val="1000"/>
              </a:spcBef>
              <a:spcAft>
                <a:spcPts val="0"/>
              </a:spcAft>
              <a:buSzPts val="2000"/>
              <a:buChar char="▻"/>
              <a:defRPr sz="2000"/>
            </a:lvl6pPr>
            <a:lvl7pPr indent="-355600" lvl="6" marL="3200400">
              <a:spcBef>
                <a:spcPts val="1000"/>
              </a:spcBef>
              <a:spcAft>
                <a:spcPts val="0"/>
              </a:spcAft>
              <a:buSzPts val="2000"/>
              <a:buChar char="▻"/>
              <a:defRPr sz="2000"/>
            </a:lvl7pPr>
            <a:lvl8pPr indent="-355600" lvl="7" marL="3657600">
              <a:spcBef>
                <a:spcPts val="1000"/>
              </a:spcBef>
              <a:spcAft>
                <a:spcPts val="0"/>
              </a:spcAft>
              <a:buSzPts val="2000"/>
              <a:buChar char="▻"/>
              <a:defRPr sz="2000"/>
            </a:lvl8pPr>
            <a:lvl9pPr indent="-355600" lvl="8" marL="4114800">
              <a:spcBef>
                <a:spcPts val="1000"/>
              </a:spcBef>
              <a:spcAft>
                <a:spcPts val="1000"/>
              </a:spcAft>
              <a:buSzPts val="2000"/>
              <a:buChar char="▻"/>
              <a:defRPr sz="2000"/>
            </a:lvl9pPr>
          </a:lstStyle>
          <a:p/>
        </p:txBody>
      </p:sp>
      <p:sp>
        <p:nvSpPr>
          <p:cNvPr id="101" name="Google Shape;101;p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02"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105" name="Google Shape;105;p7"/>
            <p:cNvGrpSpPr/>
            <p:nvPr/>
          </p:nvGrpSpPr>
          <p:grpSpPr>
            <a:xfrm flipH="1" rot="10800000">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08" name="Google Shape;108;p7"/>
            <p:cNvGrpSpPr/>
            <p:nvPr/>
          </p:nvGrpSpPr>
          <p:grpSpPr>
            <a:xfrm flipH="1" rot="10800000">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9" name="Google Shape;119;p7"/>
          <p:cNvSpPr txBox="1"/>
          <p:nvPr>
            <p:ph type="title"/>
          </p:nvPr>
        </p:nvSpPr>
        <p:spPr>
          <a:xfrm>
            <a:off x="814275" y="392575"/>
            <a:ext cx="5258400" cy="766200"/>
          </a:xfrm>
          <a:prstGeom prst="rect">
            <a:avLst/>
          </a:prstGeom>
        </p:spPr>
        <p:txBody>
          <a:bodyPr anchorCtr="0" anchor="ctr" bIns="91425" lIns="91425" spcFirstLastPara="1" rIns="91425" wrap="square" tIns="91425"/>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20" name="Google Shape;120;p7"/>
          <p:cNvSpPr txBox="1"/>
          <p:nvPr>
            <p:ph idx="1" type="body"/>
          </p:nvPr>
        </p:nvSpPr>
        <p:spPr>
          <a:xfrm>
            <a:off x="870450" y="1545076"/>
            <a:ext cx="2247900" cy="27099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121" name="Google Shape;121;p7"/>
          <p:cNvSpPr txBox="1"/>
          <p:nvPr>
            <p:ph idx="2" type="body"/>
          </p:nvPr>
        </p:nvSpPr>
        <p:spPr>
          <a:xfrm>
            <a:off x="3233637" y="1545076"/>
            <a:ext cx="2247900" cy="27099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122" name="Google Shape;122;p7"/>
          <p:cNvSpPr txBox="1"/>
          <p:nvPr>
            <p:ph idx="3" type="body"/>
          </p:nvPr>
        </p:nvSpPr>
        <p:spPr>
          <a:xfrm>
            <a:off x="5540650" y="1545076"/>
            <a:ext cx="2247900" cy="2709900"/>
          </a:xfrm>
          <a:prstGeom prst="rect">
            <a:avLst/>
          </a:prstGeom>
        </p:spPr>
        <p:txBody>
          <a:bodyPr anchorCtr="0" anchor="t" bIns="91425" lIns="91425" spcFirstLastPara="1" rIns="91425" wrap="square" tIns="91425"/>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123" name="Google Shape;123;p7"/>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4"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127" name="Google Shape;127;p8"/>
            <p:cNvGrpSpPr/>
            <p:nvPr/>
          </p:nvGrpSpPr>
          <p:grpSpPr>
            <a:xfrm flipH="1" rot="10800000">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30" name="Google Shape;130;p8"/>
            <p:cNvGrpSpPr/>
            <p:nvPr/>
          </p:nvGrpSpPr>
          <p:grpSpPr>
            <a:xfrm flipH="1" rot="10800000">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1" name="Google Shape;141;p8"/>
          <p:cNvSpPr txBox="1"/>
          <p:nvPr>
            <p:ph type="title"/>
          </p:nvPr>
        </p:nvSpPr>
        <p:spPr>
          <a:xfrm>
            <a:off x="814275" y="392575"/>
            <a:ext cx="5258400" cy="766200"/>
          </a:xfrm>
          <a:prstGeom prst="rect">
            <a:avLst/>
          </a:prstGeom>
        </p:spPr>
        <p:txBody>
          <a:bodyPr anchorCtr="0" anchor="ctr" bIns="91425" lIns="91425" spcFirstLastPara="1" rIns="91425" wrap="square" tIns="91425"/>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42" name="Google Shape;142;p8"/>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3"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p:nvPr/>
            </p:nvSpPr>
            <p:spPr>
              <a:xfrm>
                <a:off x="4732169"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a:off x="4670984"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2" name="Google Shape;152;p9"/>
          <p:cNvSpPr txBox="1"/>
          <p:nvPr>
            <p:ph idx="1" type="body"/>
          </p:nvPr>
        </p:nvSpPr>
        <p:spPr>
          <a:xfrm>
            <a:off x="2682800" y="4636500"/>
            <a:ext cx="6004200" cy="315600"/>
          </a:xfrm>
          <a:prstGeom prst="rect">
            <a:avLst/>
          </a:prstGeom>
        </p:spPr>
        <p:txBody>
          <a:bodyPr anchorCtr="0" anchor="ctr" bIns="91425" lIns="91425" spcFirstLastPara="1" rIns="91425" wrap="square" tIns="91425"/>
          <a:lstStyle>
            <a:lvl1pPr indent="-228600" lvl="0" marL="457200">
              <a:spcBef>
                <a:spcPts val="0"/>
              </a:spcBef>
              <a:spcAft>
                <a:spcPts val="0"/>
              </a:spcAft>
              <a:buSzPts val="1300"/>
              <a:buNone/>
              <a:defRPr sz="1300"/>
            </a:lvl1pPr>
          </a:lstStyle>
          <a:p/>
        </p:txBody>
      </p:sp>
      <p:sp>
        <p:nvSpPr>
          <p:cNvPr id="153" name="Google Shape;153;p9"/>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4749366"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2" name="Shape 162"/>
        <p:cNvGrpSpPr/>
        <p:nvPr/>
      </p:nvGrpSpPr>
      <p:grpSpPr>
        <a:xfrm>
          <a:off x="0" y="0"/>
          <a:ext cx="0" cy="0"/>
          <a:chOff x="0" y="0"/>
          <a:chExt cx="0" cy="0"/>
        </a:xfrm>
      </p:grpSpPr>
      <p:sp>
        <p:nvSpPr>
          <p:cNvPr id="163" name="Google Shape;163;p10"/>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64" name="Google Shape;164;p10"/>
          <p:cNvGrpSpPr/>
          <p:nvPr/>
        </p:nvGrpSpPr>
        <p:grpSpPr>
          <a:xfrm>
            <a:off x="6946842" y="4472723"/>
            <a:ext cx="2202830" cy="670795"/>
            <a:chOff x="5575242" y="4472723"/>
            <a:chExt cx="2202830" cy="670795"/>
          </a:xfrm>
        </p:grpSpPr>
        <p:sp>
          <p:nvSpPr>
            <p:cNvPr id="165" name="Google Shape;165;p10"/>
            <p:cNvSpPr/>
            <p:nvPr/>
          </p:nvSpPr>
          <p:spPr>
            <a:xfrm rot="10800000">
              <a:off x="5575242" y="4948334"/>
              <a:ext cx="394200" cy="131400"/>
            </a:xfrm>
            <a:prstGeom prst="triangle">
              <a:avLst>
                <a:gd fmla="val 32425" name="adj"/>
              </a:avLst>
            </a:prstGeom>
            <a:solidFill>
              <a:srgbClr val="D26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0"/>
            <p:cNvGrpSpPr/>
            <p:nvPr/>
          </p:nvGrpSpPr>
          <p:grpSpPr>
            <a:xfrm flipH="1">
              <a:off x="5734850" y="4472723"/>
              <a:ext cx="2040837" cy="670795"/>
              <a:chOff x="1297954" y="330075"/>
              <a:chExt cx="5169293" cy="1699506"/>
            </a:xfrm>
          </p:grpSpPr>
          <p:sp>
            <p:nvSpPr>
              <p:cNvPr id="167" name="Google Shape;167;p10"/>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0"/>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0"/>
            <p:cNvGrpSpPr/>
            <p:nvPr/>
          </p:nvGrpSpPr>
          <p:grpSpPr>
            <a:xfrm flipH="1">
              <a:off x="5578209" y="4646738"/>
              <a:ext cx="2199863" cy="304563"/>
              <a:chOff x="-5827153" y="330075"/>
              <a:chExt cx="12276019" cy="1699569"/>
            </a:xfrm>
          </p:grpSpPr>
          <p:sp>
            <p:nvSpPr>
              <p:cNvPr id="170" name="Google Shape;170;p10"/>
              <p:cNvSpPr/>
              <p:nvPr/>
            </p:nvSpPr>
            <p:spPr>
              <a:xfrm>
                <a:off x="-5827153" y="330144"/>
                <a:ext cx="10612200" cy="1699500"/>
              </a:xfrm>
              <a:prstGeom prst="rect">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0"/>
              <p:cNvSpPr/>
              <p:nvPr/>
            </p:nvSpPr>
            <p:spPr>
              <a:xfrm>
                <a:off x="4749366" y="330075"/>
                <a:ext cx="1699500" cy="1699500"/>
              </a:xfrm>
              <a:prstGeom prst="rtTriangle">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 name="Google Shape;172;p10"/>
          <p:cNvGrpSpPr/>
          <p:nvPr/>
        </p:nvGrpSpPr>
        <p:grpSpPr>
          <a:xfrm rot="10800000">
            <a:off x="-8" y="-2"/>
            <a:ext cx="2202830" cy="670795"/>
            <a:chOff x="5575242" y="4472723"/>
            <a:chExt cx="2202830" cy="670795"/>
          </a:xfrm>
        </p:grpSpPr>
        <p:sp>
          <p:nvSpPr>
            <p:cNvPr id="173" name="Google Shape;173;p10"/>
            <p:cNvSpPr/>
            <p:nvPr/>
          </p:nvSpPr>
          <p:spPr>
            <a:xfrm rot="10800000">
              <a:off x="5575242" y="4948334"/>
              <a:ext cx="394200" cy="131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0"/>
            <p:cNvGrpSpPr/>
            <p:nvPr/>
          </p:nvGrpSpPr>
          <p:grpSpPr>
            <a:xfrm flipH="1">
              <a:off x="5734850" y="4472723"/>
              <a:ext cx="2040837" cy="670795"/>
              <a:chOff x="1297954" y="330075"/>
              <a:chExt cx="5169293" cy="1699506"/>
            </a:xfrm>
          </p:grpSpPr>
          <p:sp>
            <p:nvSpPr>
              <p:cNvPr id="175" name="Google Shape;175;p10"/>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10"/>
            <p:cNvGrpSpPr/>
            <p:nvPr/>
          </p:nvGrpSpPr>
          <p:grpSpPr>
            <a:xfrm flipH="1">
              <a:off x="5578209" y="4646738"/>
              <a:ext cx="2199863" cy="304563"/>
              <a:chOff x="-5827153" y="330075"/>
              <a:chExt cx="12276019" cy="1699569"/>
            </a:xfrm>
          </p:grpSpPr>
          <p:sp>
            <p:nvSpPr>
              <p:cNvPr id="178" name="Google Shape;178;p10"/>
              <p:cNvSpPr/>
              <p:nvPr/>
            </p:nvSpPr>
            <p:spPr>
              <a:xfrm>
                <a:off x="-5827153" y="330144"/>
                <a:ext cx="10612200" cy="1699500"/>
              </a:xfrm>
              <a:prstGeom prst="rect">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
              <p:cNvSpPr/>
              <p:nvPr/>
            </p:nvSpPr>
            <p:spPr>
              <a:xfrm>
                <a:off x="4749366" y="330075"/>
                <a:ext cx="1699500" cy="1699500"/>
              </a:xfrm>
              <a:prstGeom prst="rtTriangle">
                <a:avLst/>
              </a:prstGeom>
              <a:solidFill>
                <a:srgbClr val="3F5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10" Type="http://schemas.openxmlformats.org/officeDocument/2006/relationships/theme" Target="../theme/theme1.xml"/><Relationship Id="rId9" Type="http://schemas.openxmlformats.org/officeDocument/2006/relationships/slideLayout" Target="../slideLayouts/slideLayout18.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lstStyle>
            <a:lvl1pPr lvl="0">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9pPr>
          </a:lstStyle>
          <a:p/>
        </p:txBody>
      </p:sp>
      <p:sp>
        <p:nvSpPr>
          <p:cNvPr id="7" name="Google Shape;7;p1"/>
          <p:cNvSpPr txBox="1"/>
          <p:nvPr>
            <p:ph idx="1" type="body"/>
          </p:nvPr>
        </p:nvSpPr>
        <p:spPr>
          <a:xfrm>
            <a:off x="814275" y="1327350"/>
            <a:ext cx="6132600" cy="3145500"/>
          </a:xfrm>
          <a:prstGeom prst="rect">
            <a:avLst/>
          </a:prstGeom>
          <a:noFill/>
          <a:ln>
            <a:noFill/>
          </a:ln>
        </p:spPr>
        <p:txBody>
          <a:bodyPr anchorCtr="0" anchor="ctr" bIns="91425" lIns="91425" spcFirstLastPara="1" rIns="91425" wrap="square" tIns="91425"/>
          <a:lstStyle>
            <a:lvl1pPr indent="-381000" lvl="0" marL="4572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indent="-381000" lvl="1" marL="9144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indent="-381000" lvl="2" marL="13716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indent="-381000" lvl="3" marL="18288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indent="-381000" lvl="4" marL="2286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indent="-381000" lvl="5" marL="27432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indent="-381000" lvl="6" marL="32004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indent="-381000" lvl="7" marL="36576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indent="-381000" lvl="8" marL="41148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p:txBody>
      </p:sp>
      <p:sp>
        <p:nvSpPr>
          <p:cNvPr id="8" name="Google Shape;8;p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lvl="0" algn="r">
              <a:buNone/>
              <a:defRPr b="1" sz="1200">
                <a:solidFill>
                  <a:srgbClr val="FFFFFF"/>
                </a:solidFill>
                <a:latin typeface="Roboto Condensed"/>
                <a:ea typeface="Roboto Condensed"/>
                <a:cs typeface="Roboto Condensed"/>
                <a:sym typeface="Roboto Condensed"/>
              </a:defRPr>
            </a:lvl1pPr>
            <a:lvl2pPr lvl="1" algn="r">
              <a:buNone/>
              <a:defRPr b="1" sz="1200">
                <a:solidFill>
                  <a:srgbClr val="FFFFFF"/>
                </a:solidFill>
                <a:latin typeface="Roboto Condensed"/>
                <a:ea typeface="Roboto Condensed"/>
                <a:cs typeface="Roboto Condensed"/>
                <a:sym typeface="Roboto Condensed"/>
              </a:defRPr>
            </a:lvl2pPr>
            <a:lvl3pPr lvl="2" algn="r">
              <a:buNone/>
              <a:defRPr b="1" sz="1200">
                <a:solidFill>
                  <a:srgbClr val="FFFFFF"/>
                </a:solidFill>
                <a:latin typeface="Roboto Condensed"/>
                <a:ea typeface="Roboto Condensed"/>
                <a:cs typeface="Roboto Condensed"/>
                <a:sym typeface="Roboto Condensed"/>
              </a:defRPr>
            </a:lvl3pPr>
            <a:lvl4pPr lvl="3" algn="r">
              <a:buNone/>
              <a:defRPr b="1" sz="1200">
                <a:solidFill>
                  <a:srgbClr val="FFFFFF"/>
                </a:solidFill>
                <a:latin typeface="Roboto Condensed"/>
                <a:ea typeface="Roboto Condensed"/>
                <a:cs typeface="Roboto Condensed"/>
                <a:sym typeface="Roboto Condensed"/>
              </a:defRPr>
            </a:lvl4pPr>
            <a:lvl5pPr lvl="4" algn="r">
              <a:buNone/>
              <a:defRPr b="1" sz="1200">
                <a:solidFill>
                  <a:srgbClr val="FFFFFF"/>
                </a:solidFill>
                <a:latin typeface="Roboto Condensed"/>
                <a:ea typeface="Roboto Condensed"/>
                <a:cs typeface="Roboto Condensed"/>
                <a:sym typeface="Roboto Condensed"/>
              </a:defRPr>
            </a:lvl5pPr>
            <a:lvl6pPr lvl="5" algn="r">
              <a:buNone/>
              <a:defRPr b="1" sz="1200">
                <a:solidFill>
                  <a:srgbClr val="FFFFFF"/>
                </a:solidFill>
                <a:latin typeface="Roboto Condensed"/>
                <a:ea typeface="Roboto Condensed"/>
                <a:cs typeface="Roboto Condensed"/>
                <a:sym typeface="Roboto Condensed"/>
              </a:defRPr>
            </a:lvl6pPr>
            <a:lvl7pPr lvl="6" algn="r">
              <a:buNone/>
              <a:defRPr b="1" sz="1200">
                <a:solidFill>
                  <a:srgbClr val="FFFFFF"/>
                </a:solidFill>
                <a:latin typeface="Roboto Condensed"/>
                <a:ea typeface="Roboto Condensed"/>
                <a:cs typeface="Roboto Condensed"/>
                <a:sym typeface="Roboto Condensed"/>
              </a:defRPr>
            </a:lvl7pPr>
            <a:lvl8pPr lvl="7" algn="r">
              <a:buNone/>
              <a:defRPr b="1" sz="1200">
                <a:solidFill>
                  <a:srgbClr val="FFFFFF"/>
                </a:solidFill>
                <a:latin typeface="Roboto Condensed"/>
                <a:ea typeface="Roboto Condensed"/>
                <a:cs typeface="Roboto Condensed"/>
                <a:sym typeface="Roboto Condensed"/>
              </a:defRPr>
            </a:lvl8pPr>
            <a:lvl9pPr lvl="8" algn="r">
              <a:buNone/>
              <a:defRPr b="1" sz="1200">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mc:AlternateContent>
    <mc:Choice Requires="p14">
      <p:transition p14:dur="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180" name="Shape 180"/>
        <p:cNvGrpSpPr/>
        <p:nvPr/>
      </p:nvGrpSpPr>
      <p:grpSpPr>
        <a:xfrm>
          <a:off x="0" y="0"/>
          <a:ext cx="0" cy="0"/>
          <a:chOff x="0" y="0"/>
          <a:chExt cx="0" cy="0"/>
        </a:xfrm>
      </p:grpSpPr>
      <p:sp>
        <p:nvSpPr>
          <p:cNvPr id="181" name="Google Shape;181;p1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lstStyle>
            <a:lvl1pPr lvl="0" rtl="0">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1pPr>
            <a:lvl2pPr lvl="1" rtl="0">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2pPr>
            <a:lvl3pPr lvl="2" rtl="0">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3pPr>
            <a:lvl4pPr lvl="3" rtl="0">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4pPr>
            <a:lvl5pPr lvl="4" rtl="0">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5pPr>
            <a:lvl6pPr lvl="5" rtl="0">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6pPr>
            <a:lvl7pPr lvl="6" rtl="0">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7pPr>
            <a:lvl8pPr lvl="7" rtl="0">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8pPr>
            <a:lvl9pPr lvl="8" rtl="0">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9pPr>
          </a:lstStyle>
          <a:p/>
        </p:txBody>
      </p:sp>
      <p:sp>
        <p:nvSpPr>
          <p:cNvPr id="182" name="Google Shape;182;p11"/>
          <p:cNvSpPr txBox="1"/>
          <p:nvPr>
            <p:ph idx="1" type="body"/>
          </p:nvPr>
        </p:nvSpPr>
        <p:spPr>
          <a:xfrm>
            <a:off x="814275" y="1327350"/>
            <a:ext cx="6132600" cy="3145500"/>
          </a:xfrm>
          <a:prstGeom prst="rect">
            <a:avLst/>
          </a:prstGeom>
          <a:noFill/>
          <a:ln>
            <a:noFill/>
          </a:ln>
        </p:spPr>
        <p:txBody>
          <a:bodyPr anchorCtr="0" anchor="ctr" bIns="91425" lIns="91425" spcFirstLastPara="1" rIns="91425" wrap="square" tIns="91425"/>
          <a:lstStyle>
            <a:lvl1pPr indent="-381000" lvl="0" marL="457200" rtl="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indent="-381000" lvl="1" marL="914400" rtl="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indent="-381000" lvl="2" marL="1371600" rtl="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indent="-381000" lvl="3" marL="1828800" rtl="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indent="-381000" lvl="4" marL="2286000" rtl="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indent="-381000" lvl="5" marL="2743200" rtl="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indent="-381000" lvl="6" marL="3200400" rtl="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indent="-381000" lvl="7" marL="3657600" rtl="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indent="-381000" lvl="8" marL="4114800" rtl="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p:txBody>
      </p:sp>
      <p:sp>
        <p:nvSpPr>
          <p:cNvPr id="183" name="Google Shape;183;p1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lvl="0" rtl="0" algn="r">
              <a:buNone/>
              <a:defRPr b="1" sz="1200">
                <a:solidFill>
                  <a:srgbClr val="FFFFFF"/>
                </a:solidFill>
                <a:latin typeface="Roboto Condensed"/>
                <a:ea typeface="Roboto Condensed"/>
                <a:cs typeface="Roboto Condensed"/>
                <a:sym typeface="Roboto Condensed"/>
              </a:defRPr>
            </a:lvl1pPr>
            <a:lvl2pPr lvl="1" rtl="0" algn="r">
              <a:buNone/>
              <a:defRPr b="1" sz="1200">
                <a:solidFill>
                  <a:srgbClr val="FFFFFF"/>
                </a:solidFill>
                <a:latin typeface="Roboto Condensed"/>
                <a:ea typeface="Roboto Condensed"/>
                <a:cs typeface="Roboto Condensed"/>
                <a:sym typeface="Roboto Condensed"/>
              </a:defRPr>
            </a:lvl2pPr>
            <a:lvl3pPr lvl="2" rtl="0" algn="r">
              <a:buNone/>
              <a:defRPr b="1" sz="1200">
                <a:solidFill>
                  <a:srgbClr val="FFFFFF"/>
                </a:solidFill>
                <a:latin typeface="Roboto Condensed"/>
                <a:ea typeface="Roboto Condensed"/>
                <a:cs typeface="Roboto Condensed"/>
                <a:sym typeface="Roboto Condensed"/>
              </a:defRPr>
            </a:lvl3pPr>
            <a:lvl4pPr lvl="3" rtl="0" algn="r">
              <a:buNone/>
              <a:defRPr b="1" sz="1200">
                <a:solidFill>
                  <a:srgbClr val="FFFFFF"/>
                </a:solidFill>
                <a:latin typeface="Roboto Condensed"/>
                <a:ea typeface="Roboto Condensed"/>
                <a:cs typeface="Roboto Condensed"/>
                <a:sym typeface="Roboto Condensed"/>
              </a:defRPr>
            </a:lvl4pPr>
            <a:lvl5pPr lvl="4" rtl="0" algn="r">
              <a:buNone/>
              <a:defRPr b="1" sz="1200">
                <a:solidFill>
                  <a:srgbClr val="FFFFFF"/>
                </a:solidFill>
                <a:latin typeface="Roboto Condensed"/>
                <a:ea typeface="Roboto Condensed"/>
                <a:cs typeface="Roboto Condensed"/>
                <a:sym typeface="Roboto Condensed"/>
              </a:defRPr>
            </a:lvl5pPr>
            <a:lvl6pPr lvl="5" rtl="0" algn="r">
              <a:buNone/>
              <a:defRPr b="1" sz="1200">
                <a:solidFill>
                  <a:srgbClr val="FFFFFF"/>
                </a:solidFill>
                <a:latin typeface="Roboto Condensed"/>
                <a:ea typeface="Roboto Condensed"/>
                <a:cs typeface="Roboto Condensed"/>
                <a:sym typeface="Roboto Condensed"/>
              </a:defRPr>
            </a:lvl6pPr>
            <a:lvl7pPr lvl="6" rtl="0" algn="r">
              <a:buNone/>
              <a:defRPr b="1" sz="1200">
                <a:solidFill>
                  <a:srgbClr val="FFFFFF"/>
                </a:solidFill>
                <a:latin typeface="Roboto Condensed"/>
                <a:ea typeface="Roboto Condensed"/>
                <a:cs typeface="Roboto Condensed"/>
                <a:sym typeface="Roboto Condensed"/>
              </a:defRPr>
            </a:lvl7pPr>
            <a:lvl8pPr lvl="7" rtl="0" algn="r">
              <a:buNone/>
              <a:defRPr b="1" sz="1200">
                <a:solidFill>
                  <a:srgbClr val="FFFFFF"/>
                </a:solidFill>
                <a:latin typeface="Roboto Condensed"/>
                <a:ea typeface="Roboto Condensed"/>
                <a:cs typeface="Roboto Condensed"/>
                <a:sym typeface="Roboto Condensed"/>
              </a:defRPr>
            </a:lvl8pPr>
            <a:lvl9pPr lvl="8" rtl="0" algn="r">
              <a:buNone/>
              <a:defRPr b="1" sz="1200">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2.png"/><Relationship Id="rId10" Type="http://schemas.openxmlformats.org/officeDocument/2006/relationships/hyperlink" Target="https://healthcareinamerica.us/medical-billing-errors-are-seriously-hurting-healthcare-67d134441adc" TargetMode="External"/><Relationship Id="rId9" Type="http://schemas.openxmlformats.org/officeDocument/2006/relationships/hyperlink" Target="http://www.healthcarebusinesstech.com/medical-billing/" TargetMode="External"/><Relationship Id="rId5" Type="http://schemas.openxmlformats.org/officeDocument/2006/relationships/image" Target="../media/image6.png"/><Relationship Id="rId6" Type="http://schemas.openxmlformats.org/officeDocument/2006/relationships/image" Target="../media/image15.png"/><Relationship Id="rId7" Type="http://schemas.openxmlformats.org/officeDocument/2006/relationships/image" Target="../media/image10.png"/><Relationship Id="rId8" Type="http://schemas.openxmlformats.org/officeDocument/2006/relationships/hyperlink" Target="https://www.forbes.com/sites/brucelee/2016/09/07/doctors-wasting-over-two-thirds-of-their-time-doing-paperwork/#5e3d4ec75d7b"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drive.google.com/file/d/1lKY-DOfDWjmMUOy7bNq4kUraECrWIsg6/view" TargetMode="External"/><Relationship Id="rId4" Type="http://schemas.openxmlformats.org/officeDocument/2006/relationships/image" Target="../media/image19.jpg"/><Relationship Id="rId5" Type="http://schemas.openxmlformats.org/officeDocument/2006/relationships/hyperlink" Target="http://drive.google.com/file/d/1Lt1soFW3cUKEBVQJ4PQumuxBo4GGv8cf/view" TargetMode="External"/><Relationship Id="rId6"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cswavola.github.io/_projects/codeassis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21"/>
          <p:cNvSpPr txBox="1"/>
          <p:nvPr>
            <p:ph type="ctrTitle"/>
          </p:nvPr>
        </p:nvSpPr>
        <p:spPr>
          <a:xfrm>
            <a:off x="685800" y="1090750"/>
            <a:ext cx="5367900" cy="296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CodeAssist</a:t>
            </a:r>
            <a:endParaRPr/>
          </a:p>
          <a:p>
            <a:pPr indent="0" lvl="0" marL="0" rtl="0" algn="l">
              <a:spcBef>
                <a:spcPts val="0"/>
              </a:spcBef>
              <a:spcAft>
                <a:spcPts val="0"/>
              </a:spcAft>
              <a:buNone/>
            </a:pPr>
            <a:r>
              <a:rPr lang="en" sz="1400"/>
              <a:t>Nishant Velagapudi, Sohag Desai, Charlotte Swavola, Zhaoning Yu</a:t>
            </a:r>
            <a:br>
              <a:rPr lang="en" sz="1400"/>
            </a:br>
            <a:endParaRPr sz="1400"/>
          </a:p>
        </p:txBody>
      </p:sp>
      <p:pic>
        <p:nvPicPr>
          <p:cNvPr id="360" name="Google Shape;360;p21"/>
          <p:cNvPicPr preferRelativeResize="0"/>
          <p:nvPr/>
        </p:nvPicPr>
        <p:blipFill>
          <a:blip r:embed="rId3">
            <a:alphaModFix/>
          </a:blip>
          <a:stretch>
            <a:fillRect/>
          </a:stretch>
        </p:blipFill>
        <p:spPr>
          <a:xfrm>
            <a:off x="457200" y="3406175"/>
            <a:ext cx="1420800" cy="1420800"/>
          </a:xfrm>
          <a:prstGeom prst="ellipse">
            <a:avLst/>
          </a:prstGeom>
          <a:noFill/>
          <a:ln cap="flat" cmpd="sng" w="19050">
            <a:solidFill>
              <a:srgbClr val="C7D3E6"/>
            </a:solidFill>
            <a:prstDash val="solid"/>
            <a:round/>
            <a:headEnd len="sm" w="sm" type="none"/>
            <a:tailEnd len="sm" w="sm" type="none"/>
          </a:ln>
        </p:spPr>
      </p:pic>
      <p:pic>
        <p:nvPicPr>
          <p:cNvPr id="361" name="Google Shape;361;p21"/>
          <p:cNvPicPr preferRelativeResize="0"/>
          <p:nvPr/>
        </p:nvPicPr>
        <p:blipFill>
          <a:blip r:embed="rId4">
            <a:alphaModFix/>
          </a:blip>
          <a:stretch>
            <a:fillRect/>
          </a:stretch>
        </p:blipFill>
        <p:spPr>
          <a:xfrm>
            <a:off x="5082225" y="3406175"/>
            <a:ext cx="1420800" cy="1420800"/>
          </a:xfrm>
          <a:prstGeom prst="ellipse">
            <a:avLst/>
          </a:prstGeom>
          <a:noFill/>
          <a:ln cap="flat" cmpd="sng" w="19050">
            <a:solidFill>
              <a:srgbClr val="C7D3E6"/>
            </a:solidFill>
            <a:prstDash val="solid"/>
            <a:round/>
            <a:headEnd len="sm" w="sm" type="none"/>
            <a:tailEnd len="sm" w="sm" type="none"/>
          </a:ln>
        </p:spPr>
      </p:pic>
      <p:pic>
        <p:nvPicPr>
          <p:cNvPr id="362" name="Google Shape;362;p21"/>
          <p:cNvPicPr preferRelativeResize="0"/>
          <p:nvPr/>
        </p:nvPicPr>
        <p:blipFill>
          <a:blip r:embed="rId5">
            <a:alphaModFix/>
          </a:blip>
          <a:stretch>
            <a:fillRect/>
          </a:stretch>
        </p:blipFill>
        <p:spPr>
          <a:xfrm>
            <a:off x="1998875" y="3406175"/>
            <a:ext cx="1420800" cy="1420800"/>
          </a:xfrm>
          <a:prstGeom prst="ellipse">
            <a:avLst/>
          </a:prstGeom>
          <a:noFill/>
          <a:ln cap="flat" cmpd="sng" w="19050">
            <a:solidFill>
              <a:srgbClr val="C7D3E6"/>
            </a:solidFill>
            <a:prstDash val="solid"/>
            <a:round/>
            <a:headEnd len="sm" w="sm" type="none"/>
            <a:tailEnd len="sm" w="sm" type="none"/>
          </a:ln>
        </p:spPr>
      </p:pic>
      <p:pic>
        <p:nvPicPr>
          <p:cNvPr id="363" name="Google Shape;363;p21"/>
          <p:cNvPicPr preferRelativeResize="0"/>
          <p:nvPr/>
        </p:nvPicPr>
        <p:blipFill>
          <a:blip r:embed="rId6">
            <a:alphaModFix/>
          </a:blip>
          <a:stretch>
            <a:fillRect/>
          </a:stretch>
        </p:blipFill>
        <p:spPr>
          <a:xfrm>
            <a:off x="3540550" y="3406175"/>
            <a:ext cx="1420800" cy="1420800"/>
          </a:xfrm>
          <a:prstGeom prst="ellipse">
            <a:avLst/>
          </a:prstGeom>
          <a:noFill/>
          <a:ln cap="flat" cmpd="sng" w="19050">
            <a:solidFill>
              <a:srgbClr val="C7D3E6"/>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pic>
        <p:nvPicPr>
          <p:cNvPr id="587" name="Google Shape;587;p30"/>
          <p:cNvPicPr preferRelativeResize="0"/>
          <p:nvPr/>
        </p:nvPicPr>
        <p:blipFill>
          <a:blip r:embed="rId3">
            <a:alphaModFix/>
          </a:blip>
          <a:stretch>
            <a:fillRect/>
          </a:stretch>
        </p:blipFill>
        <p:spPr>
          <a:xfrm>
            <a:off x="508625" y="1356200"/>
            <a:ext cx="6439475" cy="3672100"/>
          </a:xfrm>
          <a:prstGeom prst="rect">
            <a:avLst/>
          </a:prstGeom>
          <a:noFill/>
          <a:ln>
            <a:noFill/>
          </a:ln>
        </p:spPr>
      </p:pic>
      <p:sp>
        <p:nvSpPr>
          <p:cNvPr id="588" name="Google Shape;588;p30"/>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Approach: Workflow</a:t>
            </a:r>
            <a:endParaRPr/>
          </a:p>
        </p:txBody>
      </p:sp>
      <p:sp>
        <p:nvSpPr>
          <p:cNvPr id="589" name="Google Shape;589;p30"/>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90" name="Google Shape;590;p30"/>
          <p:cNvSpPr/>
          <p:nvPr/>
        </p:nvSpPr>
        <p:spPr>
          <a:xfrm>
            <a:off x="3061625" y="3756800"/>
            <a:ext cx="2971200" cy="6021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31"/>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Approach: Inference Logic</a:t>
            </a:r>
            <a:endParaRPr/>
          </a:p>
        </p:txBody>
      </p:sp>
      <p:sp>
        <p:nvSpPr>
          <p:cNvPr id="596" name="Google Shape;596;p31"/>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97" name="Google Shape;597;p31"/>
          <p:cNvGrpSpPr/>
          <p:nvPr/>
        </p:nvGrpSpPr>
        <p:grpSpPr>
          <a:xfrm>
            <a:off x="293683" y="574116"/>
            <a:ext cx="309041" cy="403123"/>
            <a:chOff x="590250" y="244200"/>
            <a:chExt cx="407975" cy="532175"/>
          </a:xfrm>
        </p:grpSpPr>
        <p:sp>
          <p:nvSpPr>
            <p:cNvPr id="598" name="Google Shape;598;p31"/>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1"/>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1"/>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1"/>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1"/>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1"/>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1"/>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1"/>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1"/>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1"/>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1"/>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1"/>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1"/>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1"/>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2" name="Google Shape;612;p31"/>
          <p:cNvPicPr preferRelativeResize="0"/>
          <p:nvPr/>
        </p:nvPicPr>
        <p:blipFill>
          <a:blip r:embed="rId3">
            <a:alphaModFix/>
          </a:blip>
          <a:stretch>
            <a:fillRect/>
          </a:stretch>
        </p:blipFill>
        <p:spPr>
          <a:xfrm>
            <a:off x="152400" y="1311175"/>
            <a:ext cx="6773406" cy="36799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32"/>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Approach: Surgeon Specific Results</a:t>
            </a:r>
            <a:endParaRPr/>
          </a:p>
        </p:txBody>
      </p:sp>
      <p:sp>
        <p:nvSpPr>
          <p:cNvPr id="618" name="Google Shape;618;p32"/>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9" name="Google Shape;619;p32"/>
          <p:cNvSpPr txBox="1"/>
          <p:nvPr>
            <p:ph idx="1" type="body"/>
          </p:nvPr>
        </p:nvSpPr>
        <p:spPr>
          <a:xfrm>
            <a:off x="3234475" y="1851301"/>
            <a:ext cx="2208300" cy="1564500"/>
          </a:xfrm>
          <a:prstGeom prst="rect">
            <a:avLst/>
          </a:prstGeom>
          <a:solidFill>
            <a:srgbClr val="EA9999"/>
          </a:solid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b="1" lang="en">
                <a:latin typeface="Roboto Condensed"/>
                <a:ea typeface="Roboto Condensed"/>
                <a:cs typeface="Roboto Condensed"/>
                <a:sym typeface="Roboto Condensed"/>
              </a:rPr>
              <a:t>-4%</a:t>
            </a:r>
            <a:endParaRPr b="1">
              <a:latin typeface="Roboto Condensed"/>
              <a:ea typeface="Roboto Condensed"/>
              <a:cs typeface="Roboto Condensed"/>
              <a:sym typeface="Roboto Condensed"/>
            </a:endParaRPr>
          </a:p>
          <a:p>
            <a:pPr indent="0" lvl="0" marL="0" rtl="0" algn="ctr">
              <a:spcBef>
                <a:spcPts val="1000"/>
              </a:spcBef>
              <a:spcAft>
                <a:spcPts val="1000"/>
              </a:spcAft>
              <a:buNone/>
            </a:pPr>
            <a:r>
              <a:rPr b="1" lang="en">
                <a:latin typeface="Roboto Condensed"/>
                <a:ea typeface="Roboto Condensed"/>
                <a:cs typeface="Roboto Condensed"/>
                <a:sym typeface="Roboto Condensed"/>
              </a:rPr>
              <a:t>Precision</a:t>
            </a:r>
            <a:endParaRPr/>
          </a:p>
        </p:txBody>
      </p:sp>
      <p:sp>
        <p:nvSpPr>
          <p:cNvPr id="620" name="Google Shape;620;p32"/>
          <p:cNvSpPr txBox="1"/>
          <p:nvPr>
            <p:ph idx="1" type="body"/>
          </p:nvPr>
        </p:nvSpPr>
        <p:spPr>
          <a:xfrm>
            <a:off x="814275" y="1851295"/>
            <a:ext cx="2208300" cy="1564500"/>
          </a:xfrm>
          <a:prstGeom prst="rect">
            <a:avLst/>
          </a:prstGeom>
          <a:solidFill>
            <a:srgbClr val="B6D7A8"/>
          </a:solid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b="1" lang="en">
                <a:latin typeface="Roboto Condensed"/>
                <a:ea typeface="Roboto Condensed"/>
                <a:cs typeface="Roboto Condensed"/>
                <a:sym typeface="Roboto Condensed"/>
              </a:rPr>
              <a:t>+3%</a:t>
            </a:r>
            <a:endParaRPr b="1">
              <a:latin typeface="Roboto Condensed"/>
              <a:ea typeface="Roboto Condensed"/>
              <a:cs typeface="Roboto Condensed"/>
              <a:sym typeface="Roboto Condensed"/>
            </a:endParaRPr>
          </a:p>
          <a:p>
            <a:pPr indent="0" lvl="0" marL="0" rtl="0" algn="ctr">
              <a:spcBef>
                <a:spcPts val="1000"/>
              </a:spcBef>
              <a:spcAft>
                <a:spcPts val="0"/>
              </a:spcAft>
              <a:buNone/>
            </a:pPr>
            <a:r>
              <a:rPr b="1" lang="en">
                <a:latin typeface="Roboto Condensed"/>
                <a:ea typeface="Roboto Condensed"/>
                <a:cs typeface="Roboto Condensed"/>
                <a:sym typeface="Roboto Condensed"/>
              </a:rPr>
              <a:t>Accuracy</a:t>
            </a:r>
            <a:endParaRPr b="1">
              <a:latin typeface="Roboto Condensed"/>
              <a:ea typeface="Roboto Condensed"/>
              <a:cs typeface="Roboto Condensed"/>
              <a:sym typeface="Roboto Condensed"/>
            </a:endParaRPr>
          </a:p>
          <a:p>
            <a:pPr indent="0" lvl="0" marL="457200" rtl="0" algn="ctr">
              <a:spcBef>
                <a:spcPts val="1000"/>
              </a:spcBef>
              <a:spcAft>
                <a:spcPts val="0"/>
              </a:spcAft>
              <a:buNone/>
            </a:pPr>
            <a:r>
              <a:t/>
            </a:r>
            <a:endParaRPr/>
          </a:p>
          <a:p>
            <a:pPr indent="0" lvl="0" marL="0" rtl="0" algn="ctr">
              <a:spcBef>
                <a:spcPts val="1000"/>
              </a:spcBef>
              <a:spcAft>
                <a:spcPts val="1000"/>
              </a:spcAft>
              <a:buNone/>
            </a:pPr>
            <a:r>
              <a:t/>
            </a:r>
            <a:endParaRPr/>
          </a:p>
        </p:txBody>
      </p:sp>
      <p:sp>
        <p:nvSpPr>
          <p:cNvPr id="621" name="Google Shape;621;p32"/>
          <p:cNvSpPr txBox="1"/>
          <p:nvPr>
            <p:ph idx="1" type="body"/>
          </p:nvPr>
        </p:nvSpPr>
        <p:spPr>
          <a:xfrm>
            <a:off x="5615450" y="1851295"/>
            <a:ext cx="2208300" cy="1564500"/>
          </a:xfrm>
          <a:prstGeom prst="rect">
            <a:avLst/>
          </a:prstGeom>
          <a:solidFill>
            <a:srgbClr val="B6D7A8"/>
          </a:solid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600"/>
              </a:spcBef>
              <a:spcAft>
                <a:spcPts val="0"/>
              </a:spcAft>
              <a:buNone/>
            </a:pPr>
            <a:r>
              <a:rPr b="1" lang="en">
                <a:latin typeface="Roboto Condensed"/>
                <a:ea typeface="Roboto Condensed"/>
                <a:cs typeface="Roboto Condensed"/>
                <a:sym typeface="Roboto Condensed"/>
              </a:rPr>
              <a:t>+5%</a:t>
            </a:r>
            <a:endParaRPr b="1">
              <a:latin typeface="Roboto Condensed"/>
              <a:ea typeface="Roboto Condensed"/>
              <a:cs typeface="Roboto Condensed"/>
              <a:sym typeface="Roboto Condensed"/>
            </a:endParaRPr>
          </a:p>
          <a:p>
            <a:pPr indent="0" lvl="0" marL="0" rtl="0" algn="ctr">
              <a:spcBef>
                <a:spcPts val="1000"/>
              </a:spcBef>
              <a:spcAft>
                <a:spcPts val="0"/>
              </a:spcAft>
              <a:buNone/>
            </a:pPr>
            <a:r>
              <a:rPr b="1" lang="en">
                <a:latin typeface="Roboto Condensed"/>
                <a:ea typeface="Roboto Condensed"/>
                <a:cs typeface="Roboto Condensed"/>
                <a:sym typeface="Roboto Condensed"/>
              </a:rPr>
              <a:t>Recall</a:t>
            </a:r>
            <a:endParaRPr b="1">
              <a:latin typeface="Roboto Condensed"/>
              <a:ea typeface="Roboto Condensed"/>
              <a:cs typeface="Roboto Condensed"/>
              <a:sym typeface="Roboto Condensed"/>
            </a:endParaRPr>
          </a:p>
          <a:p>
            <a:pPr indent="0" lvl="0" marL="457200" rtl="0" algn="ctr">
              <a:spcBef>
                <a:spcPts val="1000"/>
              </a:spcBef>
              <a:spcAft>
                <a:spcPts val="0"/>
              </a:spcAft>
              <a:buNone/>
            </a:pPr>
            <a:r>
              <a:t/>
            </a:r>
            <a:endParaRPr/>
          </a:p>
          <a:p>
            <a:pPr indent="0" lvl="0" marL="0" rtl="0" algn="ctr">
              <a:spcBef>
                <a:spcPts val="1000"/>
              </a:spcBef>
              <a:spcAft>
                <a:spcPts val="1000"/>
              </a:spcAft>
              <a:buNone/>
            </a:pPr>
            <a:r>
              <a:t/>
            </a:r>
            <a:endParaRPr/>
          </a:p>
        </p:txBody>
      </p:sp>
      <p:sp>
        <p:nvSpPr>
          <p:cNvPr id="622" name="Google Shape;622;p32"/>
          <p:cNvSpPr txBox="1"/>
          <p:nvPr/>
        </p:nvSpPr>
        <p:spPr>
          <a:xfrm>
            <a:off x="382900" y="3496675"/>
            <a:ext cx="6570600" cy="15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Condensed"/>
                <a:ea typeface="Roboto Condensed"/>
                <a:cs typeface="Roboto Condensed"/>
                <a:sym typeface="Roboto Condensed"/>
              </a:rPr>
              <a:t>Benefits:</a:t>
            </a:r>
            <a:endParaRPr b="1" sz="1200">
              <a:latin typeface="Roboto Condensed"/>
              <a:ea typeface="Roboto Condensed"/>
              <a:cs typeface="Roboto Condensed"/>
              <a:sym typeface="Roboto Condensed"/>
            </a:endParaRPr>
          </a:p>
          <a:p>
            <a:pPr indent="-304800" lvl="0" marL="457200" rtl="0" algn="l">
              <a:spcBef>
                <a:spcPts val="0"/>
              </a:spcBef>
              <a:spcAft>
                <a:spcPts val="0"/>
              </a:spcAft>
              <a:buSzPts val="1200"/>
              <a:buFont typeface="Roboto Condensed"/>
              <a:buChar char="●"/>
            </a:pPr>
            <a:r>
              <a:rPr b="1" lang="en" sz="1200">
                <a:latin typeface="Roboto Condensed"/>
                <a:ea typeface="Roboto Condensed"/>
                <a:cs typeface="Roboto Condensed"/>
                <a:sym typeface="Roboto Condensed"/>
              </a:rPr>
              <a:t>Better performance case-by-case</a:t>
            </a:r>
            <a:endParaRPr b="1" sz="1200">
              <a:latin typeface="Roboto Condensed"/>
              <a:ea typeface="Roboto Condensed"/>
              <a:cs typeface="Roboto Condensed"/>
              <a:sym typeface="Roboto Condensed"/>
            </a:endParaRPr>
          </a:p>
          <a:p>
            <a:pPr indent="-304800" lvl="0" marL="457200" rtl="0" algn="l">
              <a:spcBef>
                <a:spcPts val="0"/>
              </a:spcBef>
              <a:spcAft>
                <a:spcPts val="0"/>
              </a:spcAft>
              <a:buSzPts val="1200"/>
              <a:buFont typeface="Roboto Condensed"/>
              <a:buChar char="●"/>
            </a:pPr>
            <a:r>
              <a:rPr b="1" lang="en" sz="1200">
                <a:latin typeface="Roboto Condensed"/>
                <a:ea typeface="Roboto Condensed"/>
                <a:cs typeface="Roboto Condensed"/>
                <a:sym typeface="Roboto Condensed"/>
              </a:rPr>
              <a:t>Updated logic combines benefits of specific and general models</a:t>
            </a:r>
            <a:endParaRPr b="1" sz="1200">
              <a:latin typeface="Roboto Condensed"/>
              <a:ea typeface="Roboto Condensed"/>
              <a:cs typeface="Roboto Condensed"/>
              <a:sym typeface="Roboto Condensed"/>
            </a:endParaRPr>
          </a:p>
          <a:p>
            <a:pPr indent="-304800" lvl="1" marL="914400" rtl="0" algn="l">
              <a:spcBef>
                <a:spcPts val="0"/>
              </a:spcBef>
              <a:spcAft>
                <a:spcPts val="0"/>
              </a:spcAft>
              <a:buSzPts val="1200"/>
              <a:buFont typeface="Roboto Condensed"/>
              <a:buChar char="○"/>
            </a:pPr>
            <a:r>
              <a:rPr b="1" lang="en" sz="1200">
                <a:latin typeface="Roboto Condensed"/>
                <a:ea typeface="Roboto Condensed"/>
                <a:cs typeface="Roboto Condensed"/>
                <a:sym typeface="Roboto Condensed"/>
              </a:rPr>
              <a:t>Surgeon specific models catch tendencies (personalized language + limit outputs)</a:t>
            </a:r>
            <a:endParaRPr b="1" sz="1200">
              <a:latin typeface="Roboto Condensed"/>
              <a:ea typeface="Roboto Condensed"/>
              <a:cs typeface="Roboto Condensed"/>
              <a:sym typeface="Roboto Condensed"/>
            </a:endParaRPr>
          </a:p>
          <a:p>
            <a:pPr indent="-304800" lvl="1" marL="914400" rtl="0" algn="l">
              <a:spcBef>
                <a:spcPts val="0"/>
              </a:spcBef>
              <a:spcAft>
                <a:spcPts val="0"/>
              </a:spcAft>
              <a:buSzPts val="1200"/>
              <a:buFont typeface="Roboto Condensed"/>
              <a:buChar char="○"/>
            </a:pPr>
            <a:r>
              <a:rPr b="1" lang="en" sz="1200">
                <a:latin typeface="Roboto Condensed"/>
                <a:ea typeface="Roboto Condensed"/>
                <a:cs typeface="Roboto Condensed"/>
                <a:sym typeface="Roboto Condensed"/>
              </a:rPr>
              <a:t>General model leverages combined set for generalization</a:t>
            </a:r>
            <a:endParaRPr b="1" sz="1200">
              <a:latin typeface="Roboto Condensed"/>
              <a:ea typeface="Roboto Condensed"/>
              <a:cs typeface="Roboto Condensed"/>
              <a:sym typeface="Roboto Condensed"/>
            </a:endParaRPr>
          </a:p>
          <a:p>
            <a:pPr indent="-304800" lvl="0" marL="457200" rtl="0" algn="l">
              <a:spcBef>
                <a:spcPts val="0"/>
              </a:spcBef>
              <a:spcAft>
                <a:spcPts val="0"/>
              </a:spcAft>
              <a:buSzPts val="1200"/>
              <a:buFont typeface="Roboto Condensed"/>
              <a:buChar char="●"/>
            </a:pPr>
            <a:r>
              <a:rPr b="1" lang="en" sz="1200">
                <a:latin typeface="Roboto Condensed"/>
                <a:ea typeface="Roboto Condensed"/>
                <a:cs typeface="Roboto Condensed"/>
                <a:sym typeface="Roboto Condensed"/>
              </a:rPr>
              <a:t>False negatives lead to worse surgeon experience than false positives</a:t>
            </a:r>
            <a:endParaRPr b="1" sz="1200">
              <a:latin typeface="Roboto Condensed"/>
              <a:ea typeface="Roboto Condensed"/>
              <a:cs typeface="Roboto Condensed"/>
              <a:sym typeface="Roboto Condensed"/>
            </a:endParaRPr>
          </a:p>
          <a:p>
            <a:pPr indent="0" lvl="0" marL="0" rtl="0" algn="l">
              <a:spcBef>
                <a:spcPts val="0"/>
              </a:spcBef>
              <a:spcAft>
                <a:spcPts val="0"/>
              </a:spcAft>
              <a:buNone/>
            </a:pPr>
            <a:r>
              <a:t/>
            </a:r>
            <a:endParaRPr b="1" sz="1200">
              <a:latin typeface="Roboto Condensed"/>
              <a:ea typeface="Roboto Condensed"/>
              <a:cs typeface="Roboto Condensed"/>
              <a:sym typeface="Roboto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33"/>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CPT Prediction Technical Summary</a:t>
            </a:r>
            <a:endParaRPr/>
          </a:p>
        </p:txBody>
      </p:sp>
      <p:sp>
        <p:nvSpPr>
          <p:cNvPr id="628" name="Google Shape;628;p3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9" name="Google Shape;629;p33"/>
          <p:cNvSpPr txBox="1"/>
          <p:nvPr/>
        </p:nvSpPr>
        <p:spPr>
          <a:xfrm>
            <a:off x="814275" y="1629550"/>
            <a:ext cx="3402000" cy="28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Condensed"/>
                <a:ea typeface="Roboto Condensed"/>
                <a:cs typeface="Roboto Condensed"/>
                <a:sym typeface="Roboto Condensed"/>
              </a:rPr>
              <a:t>Unique Features:</a:t>
            </a:r>
            <a:endParaRPr b="1" sz="1200">
              <a:latin typeface="Roboto Condensed"/>
              <a:ea typeface="Roboto Condensed"/>
              <a:cs typeface="Roboto Condensed"/>
              <a:sym typeface="Roboto Condensed"/>
            </a:endParaRPr>
          </a:p>
          <a:p>
            <a:pPr indent="0" lvl="0" marL="0" rtl="0" algn="l">
              <a:spcBef>
                <a:spcPts val="0"/>
              </a:spcBef>
              <a:spcAft>
                <a:spcPts val="0"/>
              </a:spcAft>
              <a:buNone/>
            </a:pPr>
            <a:r>
              <a:t/>
            </a:r>
            <a:endParaRPr b="1" sz="1200">
              <a:latin typeface="Roboto Condensed"/>
              <a:ea typeface="Roboto Condensed"/>
              <a:cs typeface="Roboto Condensed"/>
              <a:sym typeface="Roboto Condensed"/>
            </a:endParaRPr>
          </a:p>
          <a:p>
            <a:pPr indent="0" lvl="0" marL="0" rtl="0" algn="l">
              <a:spcBef>
                <a:spcPts val="0"/>
              </a:spcBef>
              <a:spcAft>
                <a:spcPts val="0"/>
              </a:spcAft>
              <a:buNone/>
            </a:pPr>
            <a:r>
              <a:rPr lang="en" sz="1200">
                <a:latin typeface="Roboto Condensed Light"/>
                <a:ea typeface="Roboto Condensed Light"/>
                <a:cs typeface="Roboto Condensed Light"/>
                <a:sym typeface="Roboto Condensed Light"/>
              </a:rPr>
              <a:t>Multiple output predictions &amp; consumes multiple labels per training data</a:t>
            </a:r>
            <a:endParaRPr sz="1200">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2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200">
                <a:latin typeface="Roboto Condensed Light"/>
                <a:ea typeface="Roboto Condensed Light"/>
                <a:cs typeface="Roboto Condensed Light"/>
                <a:sym typeface="Roboto Condensed Light"/>
              </a:rPr>
              <a:t>Binning CPT code outputs</a:t>
            </a:r>
            <a:endParaRPr sz="1200">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2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200">
                <a:latin typeface="Roboto Condensed Light"/>
                <a:ea typeface="Roboto Condensed Light"/>
                <a:cs typeface="Roboto Condensed Light"/>
                <a:sym typeface="Roboto Condensed Light"/>
              </a:rPr>
              <a:t>Models per surgeon</a:t>
            </a:r>
            <a:endParaRPr sz="1200">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2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200">
                <a:latin typeface="Roboto Condensed Light"/>
                <a:ea typeface="Roboto Condensed Light"/>
                <a:cs typeface="Roboto Condensed Light"/>
                <a:sym typeface="Roboto Condensed Light"/>
              </a:rPr>
              <a:t>Inference logic to combine general &amp; surgeon specific models</a:t>
            </a:r>
            <a:endParaRPr sz="1200">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200">
              <a:latin typeface="Roboto Condensed Light"/>
              <a:ea typeface="Roboto Condensed Light"/>
              <a:cs typeface="Roboto Condensed Light"/>
              <a:sym typeface="Roboto Condensed Light"/>
            </a:endParaRPr>
          </a:p>
        </p:txBody>
      </p:sp>
      <p:sp>
        <p:nvSpPr>
          <p:cNvPr id="630" name="Google Shape;630;p33"/>
          <p:cNvSpPr txBox="1"/>
          <p:nvPr/>
        </p:nvSpPr>
        <p:spPr>
          <a:xfrm>
            <a:off x="4733475" y="1629550"/>
            <a:ext cx="4110000" cy="28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Condensed"/>
                <a:ea typeface="Roboto Condensed"/>
                <a:cs typeface="Roboto Condensed"/>
                <a:sym typeface="Roboto Condensed"/>
              </a:rPr>
              <a:t>Value Add</a:t>
            </a:r>
            <a:r>
              <a:rPr b="1" lang="en" sz="1200">
                <a:latin typeface="Roboto Condensed"/>
                <a:ea typeface="Roboto Condensed"/>
                <a:cs typeface="Roboto Condensed"/>
                <a:sym typeface="Roboto Condensed"/>
              </a:rPr>
              <a:t>:</a:t>
            </a:r>
            <a:endParaRPr b="1" sz="1200">
              <a:latin typeface="Roboto Condensed"/>
              <a:ea typeface="Roboto Condensed"/>
              <a:cs typeface="Roboto Condensed"/>
              <a:sym typeface="Roboto Condensed"/>
            </a:endParaRPr>
          </a:p>
          <a:p>
            <a:pPr indent="0" lvl="0" marL="0" rtl="0" algn="l">
              <a:spcBef>
                <a:spcPts val="0"/>
              </a:spcBef>
              <a:spcAft>
                <a:spcPts val="0"/>
              </a:spcAft>
              <a:buNone/>
            </a:pPr>
            <a:r>
              <a:t/>
            </a:r>
            <a:endParaRPr b="1" sz="1200">
              <a:latin typeface="Roboto Condensed"/>
              <a:ea typeface="Roboto Condensed"/>
              <a:cs typeface="Roboto Condensed"/>
              <a:sym typeface="Roboto Condensed"/>
            </a:endParaRPr>
          </a:p>
          <a:p>
            <a:pPr indent="0" lvl="0" marL="0" rtl="0" algn="l">
              <a:spcBef>
                <a:spcPts val="0"/>
              </a:spcBef>
              <a:spcAft>
                <a:spcPts val="0"/>
              </a:spcAft>
              <a:buNone/>
            </a:pPr>
            <a:r>
              <a:rPr lang="en" sz="1200">
                <a:latin typeface="Roboto Condensed Light"/>
                <a:ea typeface="Roboto Condensed Light"/>
                <a:cs typeface="Roboto Condensed Light"/>
                <a:sym typeface="Roboto Condensed Light"/>
              </a:rPr>
              <a:t>Predict all CPTs performed in given surgery with one prediction</a:t>
            </a:r>
            <a:endParaRPr sz="12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200">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2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200">
                <a:latin typeface="Roboto Condensed Light"/>
                <a:ea typeface="Roboto Condensed Light"/>
                <a:cs typeface="Roboto Condensed Light"/>
                <a:sym typeface="Roboto Condensed Light"/>
              </a:rPr>
              <a:t>Generalized predictions - surgeon inputs for specifics</a:t>
            </a:r>
            <a:endParaRPr sz="1200">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2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200">
                <a:latin typeface="Roboto Condensed Light"/>
                <a:ea typeface="Roboto Condensed Light"/>
                <a:cs typeface="Roboto Condensed Light"/>
                <a:sym typeface="Roboto Condensed Light"/>
              </a:rPr>
              <a:t>Optimal predictions for high volume surgeons</a:t>
            </a:r>
            <a:endParaRPr sz="1200">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2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200">
                <a:latin typeface="Roboto Condensed Light"/>
                <a:ea typeface="Roboto Condensed Light"/>
                <a:cs typeface="Roboto Condensed Light"/>
                <a:sym typeface="Roboto Condensed Light"/>
              </a:rPr>
              <a:t>Combined benefits of strongly generalized model with specific learning for high volume surgeons</a:t>
            </a:r>
            <a:endParaRPr sz="1200">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200">
              <a:latin typeface="Roboto Condensed Light"/>
              <a:ea typeface="Roboto Condensed Light"/>
              <a:cs typeface="Roboto Condensed Light"/>
              <a:sym typeface="Roboto Condensed Light"/>
            </a:endParaRPr>
          </a:p>
        </p:txBody>
      </p:sp>
      <p:cxnSp>
        <p:nvCxnSpPr>
          <p:cNvPr id="631" name="Google Shape;631;p33"/>
          <p:cNvCxnSpPr/>
          <p:nvPr/>
        </p:nvCxnSpPr>
        <p:spPr>
          <a:xfrm>
            <a:off x="3863700" y="2178350"/>
            <a:ext cx="783900" cy="0"/>
          </a:xfrm>
          <a:prstGeom prst="straightConnector1">
            <a:avLst/>
          </a:prstGeom>
          <a:noFill/>
          <a:ln cap="flat" cmpd="sng" w="9525">
            <a:solidFill>
              <a:schemeClr val="dk2"/>
            </a:solidFill>
            <a:prstDash val="solid"/>
            <a:round/>
            <a:headEnd len="med" w="med" type="none"/>
            <a:tailEnd len="med" w="med" type="triangle"/>
          </a:ln>
        </p:spPr>
      </p:cxnSp>
      <p:cxnSp>
        <p:nvCxnSpPr>
          <p:cNvPr id="632" name="Google Shape;632;p33"/>
          <p:cNvCxnSpPr/>
          <p:nvPr/>
        </p:nvCxnSpPr>
        <p:spPr>
          <a:xfrm>
            <a:off x="2859850" y="2713175"/>
            <a:ext cx="1787700" cy="0"/>
          </a:xfrm>
          <a:prstGeom prst="straightConnector1">
            <a:avLst/>
          </a:prstGeom>
          <a:noFill/>
          <a:ln cap="flat" cmpd="sng" w="9525">
            <a:solidFill>
              <a:schemeClr val="dk2"/>
            </a:solidFill>
            <a:prstDash val="solid"/>
            <a:round/>
            <a:headEnd len="med" w="med" type="none"/>
            <a:tailEnd len="med" w="med" type="triangle"/>
          </a:ln>
        </p:spPr>
      </p:cxnSp>
      <p:cxnSp>
        <p:nvCxnSpPr>
          <p:cNvPr id="633" name="Google Shape;633;p33"/>
          <p:cNvCxnSpPr/>
          <p:nvPr/>
        </p:nvCxnSpPr>
        <p:spPr>
          <a:xfrm>
            <a:off x="2716450" y="3085450"/>
            <a:ext cx="1931100" cy="0"/>
          </a:xfrm>
          <a:prstGeom prst="straightConnector1">
            <a:avLst/>
          </a:prstGeom>
          <a:noFill/>
          <a:ln cap="flat" cmpd="sng" w="9525">
            <a:solidFill>
              <a:schemeClr val="dk2"/>
            </a:solidFill>
            <a:prstDash val="solid"/>
            <a:round/>
            <a:headEnd len="med" w="med" type="none"/>
            <a:tailEnd len="med" w="med" type="triangle"/>
          </a:ln>
        </p:spPr>
      </p:cxnSp>
      <p:cxnSp>
        <p:nvCxnSpPr>
          <p:cNvPr id="634" name="Google Shape;634;p33"/>
          <p:cNvCxnSpPr/>
          <p:nvPr/>
        </p:nvCxnSpPr>
        <p:spPr>
          <a:xfrm>
            <a:off x="4200375" y="3449300"/>
            <a:ext cx="4569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34"/>
          <p:cNvSpPr txBox="1"/>
          <p:nvPr>
            <p:ph type="ctrTitle"/>
          </p:nvPr>
        </p:nvSpPr>
        <p:spPr>
          <a:xfrm>
            <a:off x="463525" y="2871150"/>
            <a:ext cx="50409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CodeAssist Risk Prediction</a:t>
            </a:r>
            <a:endParaRPr/>
          </a:p>
        </p:txBody>
      </p:sp>
      <p:sp>
        <p:nvSpPr>
          <p:cNvPr id="640" name="Google Shape;640;p3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35"/>
          <p:cNvSpPr/>
          <p:nvPr/>
        </p:nvSpPr>
        <p:spPr>
          <a:xfrm>
            <a:off x="7348650" y="2006888"/>
            <a:ext cx="1327800" cy="450300"/>
          </a:xfrm>
          <a:prstGeom prst="rect">
            <a:avLst/>
          </a:prstGeom>
          <a:solidFill>
            <a:srgbClr val="3F5378"/>
          </a:solidFill>
          <a:ln cap="flat" cmpd="sng" w="38100">
            <a:solidFill>
              <a:schemeClr val="lt1"/>
            </a:solidFill>
            <a:prstDash val="solid"/>
            <a:round/>
            <a:headEnd len="sm" w="sm" type="none"/>
            <a:tailEnd len="sm" w="sm" type="none"/>
          </a:ln>
        </p:spPr>
        <p:txBody>
          <a:bodyPr anchorCtr="0" anchor="ctr" bIns="91425" lIns="91425" spcFirstLastPara="1" rIns="0" wrap="square" tIns="91425">
            <a:noAutofit/>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Surface</a:t>
            </a:r>
            <a:r>
              <a:rPr lang="en" sz="1200">
                <a:solidFill>
                  <a:schemeClr val="lt1"/>
                </a:solidFill>
                <a:latin typeface="Roboto Condensed Light"/>
                <a:ea typeface="Roboto Condensed Light"/>
                <a:cs typeface="Roboto Condensed Light"/>
                <a:sym typeface="Roboto Condensed Light"/>
              </a:rPr>
              <a:t> Error Probability</a:t>
            </a:r>
            <a:endParaRPr sz="1200">
              <a:solidFill>
                <a:schemeClr val="lt1"/>
              </a:solidFill>
              <a:latin typeface="Roboto Condensed Light"/>
              <a:ea typeface="Roboto Condensed Light"/>
              <a:cs typeface="Roboto Condensed Light"/>
              <a:sym typeface="Roboto Condensed Light"/>
            </a:endParaRPr>
          </a:p>
        </p:txBody>
      </p:sp>
      <p:sp>
        <p:nvSpPr>
          <p:cNvPr id="646" name="Google Shape;646;p35"/>
          <p:cNvSpPr/>
          <p:nvPr/>
        </p:nvSpPr>
        <p:spPr>
          <a:xfrm>
            <a:off x="7348650" y="1453972"/>
            <a:ext cx="1327800" cy="450300"/>
          </a:xfrm>
          <a:prstGeom prst="rect">
            <a:avLst/>
          </a:prstGeom>
          <a:solidFill>
            <a:srgbClr val="3F5378"/>
          </a:solidFill>
          <a:ln cap="flat" cmpd="sng" w="38100">
            <a:solidFill>
              <a:schemeClr val="lt1"/>
            </a:solidFill>
            <a:prstDash val="solid"/>
            <a:round/>
            <a:headEnd len="sm" w="sm" type="none"/>
            <a:tailEnd len="sm" w="sm" type="none"/>
          </a:ln>
        </p:spPr>
        <p:txBody>
          <a:bodyPr anchorCtr="0" anchor="ctr" bIns="91425" lIns="91425" spcFirstLastPara="1" rIns="0" wrap="square" tIns="91425">
            <a:noAutofit/>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Surface Error Probability</a:t>
            </a:r>
            <a:endParaRPr sz="1200">
              <a:solidFill>
                <a:schemeClr val="lt1"/>
              </a:solidFill>
              <a:latin typeface="Roboto Condensed Light"/>
              <a:ea typeface="Roboto Condensed Light"/>
              <a:cs typeface="Roboto Condensed Light"/>
              <a:sym typeface="Roboto Condensed Light"/>
            </a:endParaRPr>
          </a:p>
        </p:txBody>
      </p:sp>
      <p:sp>
        <p:nvSpPr>
          <p:cNvPr id="647" name="Google Shape;647;p35"/>
          <p:cNvSpPr txBox="1"/>
          <p:nvPr>
            <p:ph type="title"/>
          </p:nvPr>
        </p:nvSpPr>
        <p:spPr>
          <a:xfrm>
            <a:off x="210850" y="352200"/>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CodeAssist Risk Prediction</a:t>
            </a:r>
            <a:r>
              <a:rPr lang="en"/>
              <a:t> </a:t>
            </a:r>
            <a:endParaRPr/>
          </a:p>
        </p:txBody>
      </p:sp>
      <p:sp>
        <p:nvSpPr>
          <p:cNvPr id="648" name="Google Shape;648;p35"/>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649" name="Google Shape;649;p35"/>
          <p:cNvSpPr/>
          <p:nvPr/>
        </p:nvSpPr>
        <p:spPr>
          <a:xfrm>
            <a:off x="3601675" y="1453963"/>
            <a:ext cx="2021700" cy="450300"/>
          </a:xfrm>
          <a:prstGeom prst="homePlate">
            <a:avLst>
              <a:gd fmla="val 26183" name="adj"/>
            </a:avLst>
          </a:prstGeom>
          <a:solidFill>
            <a:srgbClr val="C7D3E6"/>
          </a:solidFill>
          <a:ln cap="flat" cmpd="sng" w="38100">
            <a:solidFill>
              <a:schemeClr val="lt1"/>
            </a:solidFill>
            <a:prstDash val="solid"/>
            <a:round/>
            <a:headEnd len="sm" w="sm" type="none"/>
            <a:tailEnd len="sm" w="sm" type="none"/>
          </a:ln>
        </p:spPr>
        <p:txBody>
          <a:bodyPr anchorCtr="0" anchor="ctr" bIns="91425" lIns="91425" spcFirstLastPara="1" rIns="0" wrap="square" tIns="91425">
            <a:noAutofit/>
          </a:bodyPr>
          <a:lstStyle/>
          <a:p>
            <a:pPr indent="0" lvl="0" marL="0" rtl="0" algn="l">
              <a:spcBef>
                <a:spcPts val="0"/>
              </a:spcBef>
              <a:spcAft>
                <a:spcPts val="0"/>
              </a:spcAft>
              <a:buNone/>
            </a:pPr>
            <a:r>
              <a:t/>
            </a:r>
            <a:endParaRPr sz="1200">
              <a:solidFill>
                <a:schemeClr val="lt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Procedure Description</a:t>
            </a:r>
            <a:endParaRPr sz="1200">
              <a:solidFill>
                <a:schemeClr val="lt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200">
              <a:solidFill>
                <a:schemeClr val="lt1"/>
              </a:solidFill>
              <a:latin typeface="Roboto Condensed Light"/>
              <a:ea typeface="Roboto Condensed Light"/>
              <a:cs typeface="Roboto Condensed Light"/>
              <a:sym typeface="Roboto Condensed Light"/>
            </a:endParaRPr>
          </a:p>
        </p:txBody>
      </p:sp>
      <p:sp>
        <p:nvSpPr>
          <p:cNvPr id="650" name="Google Shape;650;p35"/>
          <p:cNvSpPr/>
          <p:nvPr/>
        </p:nvSpPr>
        <p:spPr>
          <a:xfrm>
            <a:off x="5212175" y="1453972"/>
            <a:ext cx="2355600" cy="450300"/>
          </a:xfrm>
          <a:prstGeom prst="chevron">
            <a:avLst>
              <a:gd fmla="val 25869" name="adj"/>
            </a:avLst>
          </a:prstGeom>
          <a:solidFill>
            <a:srgbClr val="FF9800"/>
          </a:solidFill>
          <a:ln cap="flat" cmpd="sng" w="38100">
            <a:solidFill>
              <a:schemeClr val="lt1"/>
            </a:solidFill>
            <a:prstDash val="solid"/>
            <a:round/>
            <a:headEnd len="sm" w="sm" type="none"/>
            <a:tailEnd len="sm" w="sm" type="none"/>
          </a:ln>
        </p:spPr>
        <p:txBody>
          <a:bodyPr anchorCtr="0" anchor="ctr" bIns="91425" lIns="91425" spcFirstLastPara="1" rIns="0" wrap="square" tIns="91425">
            <a:noAutofit/>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Binary Error Prediction (CNN)</a:t>
            </a:r>
            <a:endParaRPr sz="1200">
              <a:solidFill>
                <a:schemeClr val="lt1"/>
              </a:solidFill>
              <a:latin typeface="Roboto Condensed Light"/>
              <a:ea typeface="Roboto Condensed Light"/>
              <a:cs typeface="Roboto Condensed Light"/>
              <a:sym typeface="Roboto Condensed Light"/>
            </a:endParaRPr>
          </a:p>
        </p:txBody>
      </p:sp>
      <p:sp>
        <p:nvSpPr>
          <p:cNvPr id="651" name="Google Shape;651;p35"/>
          <p:cNvSpPr/>
          <p:nvPr/>
        </p:nvSpPr>
        <p:spPr>
          <a:xfrm>
            <a:off x="3601675" y="2006888"/>
            <a:ext cx="2021700" cy="450300"/>
          </a:xfrm>
          <a:prstGeom prst="homePlate">
            <a:avLst>
              <a:gd fmla="val 26183" name="adj"/>
            </a:avLst>
          </a:prstGeom>
          <a:solidFill>
            <a:srgbClr val="C7D3E6"/>
          </a:solidFill>
          <a:ln cap="flat" cmpd="sng" w="38100">
            <a:solidFill>
              <a:schemeClr val="lt1"/>
            </a:solidFill>
            <a:prstDash val="solid"/>
            <a:round/>
            <a:headEnd len="sm" w="sm" type="none"/>
            <a:tailEnd len="sm" w="sm" type="none"/>
          </a:ln>
        </p:spPr>
        <p:txBody>
          <a:bodyPr anchorCtr="0" anchor="ctr" bIns="91425" lIns="91425" spcFirstLastPara="1" rIns="0" wrap="square" tIns="91425">
            <a:noAutofit/>
          </a:bodyPr>
          <a:lstStyle/>
          <a:p>
            <a:pPr indent="0" lvl="0" marL="0" rtl="0" algn="l">
              <a:spcBef>
                <a:spcPts val="0"/>
              </a:spcBef>
              <a:spcAft>
                <a:spcPts val="0"/>
              </a:spcAft>
              <a:buNone/>
            </a:pPr>
            <a:r>
              <a:t/>
            </a:r>
            <a:endParaRPr sz="1200">
              <a:solidFill>
                <a:schemeClr val="lt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Post-Op notes</a:t>
            </a:r>
            <a:endParaRPr sz="1200">
              <a:solidFill>
                <a:schemeClr val="lt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200">
              <a:solidFill>
                <a:schemeClr val="lt1"/>
              </a:solidFill>
              <a:latin typeface="Roboto Condensed Light"/>
              <a:ea typeface="Roboto Condensed Light"/>
              <a:cs typeface="Roboto Condensed Light"/>
              <a:sym typeface="Roboto Condensed Light"/>
            </a:endParaRPr>
          </a:p>
        </p:txBody>
      </p:sp>
      <p:sp>
        <p:nvSpPr>
          <p:cNvPr id="652" name="Google Shape;652;p35"/>
          <p:cNvSpPr/>
          <p:nvPr/>
        </p:nvSpPr>
        <p:spPr>
          <a:xfrm>
            <a:off x="5212176" y="2006888"/>
            <a:ext cx="2355600" cy="450300"/>
          </a:xfrm>
          <a:prstGeom prst="chevron">
            <a:avLst>
              <a:gd fmla="val 25869" name="adj"/>
            </a:avLst>
          </a:prstGeom>
          <a:solidFill>
            <a:srgbClr val="FF9800"/>
          </a:solidFill>
          <a:ln cap="flat" cmpd="sng" w="38100">
            <a:solidFill>
              <a:schemeClr val="lt1"/>
            </a:solidFill>
            <a:prstDash val="solid"/>
            <a:round/>
            <a:headEnd len="sm" w="sm" type="none"/>
            <a:tailEnd len="sm" w="sm" type="none"/>
          </a:ln>
        </p:spPr>
        <p:txBody>
          <a:bodyPr anchorCtr="0" anchor="ctr" bIns="91425" lIns="91425" spcFirstLastPara="1" rIns="0" wrap="square" tIns="91425">
            <a:noAutofit/>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Binary Error Prediction (CNN)</a:t>
            </a:r>
            <a:endParaRPr sz="1200">
              <a:solidFill>
                <a:schemeClr val="lt1"/>
              </a:solidFill>
              <a:latin typeface="Roboto Condensed Light"/>
              <a:ea typeface="Roboto Condensed Light"/>
              <a:cs typeface="Roboto Condensed Light"/>
              <a:sym typeface="Roboto Condensed Light"/>
            </a:endParaRPr>
          </a:p>
        </p:txBody>
      </p:sp>
      <p:pic>
        <p:nvPicPr>
          <p:cNvPr id="653" name="Google Shape;653;p35"/>
          <p:cNvPicPr preferRelativeResize="0"/>
          <p:nvPr/>
        </p:nvPicPr>
        <p:blipFill>
          <a:blip r:embed="rId3">
            <a:alphaModFix/>
          </a:blip>
          <a:stretch>
            <a:fillRect/>
          </a:stretch>
        </p:blipFill>
        <p:spPr>
          <a:xfrm>
            <a:off x="0" y="2716550"/>
            <a:ext cx="9144000" cy="2343150"/>
          </a:xfrm>
          <a:prstGeom prst="rect">
            <a:avLst/>
          </a:prstGeom>
          <a:noFill/>
          <a:ln>
            <a:noFill/>
          </a:ln>
        </p:spPr>
      </p:pic>
      <p:sp>
        <p:nvSpPr>
          <p:cNvPr id="654" name="Google Shape;654;p35"/>
          <p:cNvSpPr/>
          <p:nvPr/>
        </p:nvSpPr>
        <p:spPr>
          <a:xfrm>
            <a:off x="352675" y="1453975"/>
            <a:ext cx="1636800" cy="1003200"/>
          </a:xfrm>
          <a:prstGeom prst="homePlate">
            <a:avLst>
              <a:gd fmla="val 26183" name="adj"/>
            </a:avLst>
          </a:prstGeom>
          <a:solidFill>
            <a:srgbClr val="C7D3E6"/>
          </a:solidFill>
          <a:ln cap="flat" cmpd="sng" w="38100">
            <a:solidFill>
              <a:schemeClr val="lt1"/>
            </a:solidFill>
            <a:prstDash val="solid"/>
            <a:round/>
            <a:headEnd len="sm" w="sm" type="none"/>
            <a:tailEnd len="sm" w="sm" type="none"/>
          </a:ln>
        </p:spPr>
        <p:txBody>
          <a:bodyPr anchorCtr="0" anchor="ctr" bIns="91425" lIns="91425" spcFirstLastPara="1" rIns="0" wrap="square" tIns="91425">
            <a:noAutofit/>
          </a:bodyPr>
          <a:lstStyle/>
          <a:p>
            <a:pPr indent="0" lvl="0" marL="0" rtl="0" algn="ctr">
              <a:spcBef>
                <a:spcPts val="0"/>
              </a:spcBef>
              <a:spcAft>
                <a:spcPts val="0"/>
              </a:spcAft>
              <a:buNone/>
            </a:pPr>
            <a:r>
              <a:rPr lang="en" sz="1200">
                <a:solidFill>
                  <a:srgbClr val="3F5378"/>
                </a:solidFill>
                <a:latin typeface="Roboto Condensed Light"/>
                <a:ea typeface="Roboto Condensed Light"/>
                <a:cs typeface="Roboto Condensed Light"/>
                <a:sym typeface="Roboto Condensed Light"/>
              </a:rPr>
              <a:t>Pre Op Notes </a:t>
            </a:r>
            <a:endParaRPr sz="1200">
              <a:solidFill>
                <a:srgbClr val="3F5378"/>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200">
                <a:solidFill>
                  <a:srgbClr val="3F5378"/>
                </a:solidFill>
                <a:latin typeface="Roboto Condensed Light"/>
                <a:ea typeface="Roboto Condensed Light"/>
                <a:cs typeface="Roboto Condensed Light"/>
                <a:sym typeface="Roboto Condensed Light"/>
              </a:rPr>
              <a:t>Procedure Info</a:t>
            </a:r>
            <a:endParaRPr sz="1200">
              <a:solidFill>
                <a:srgbClr val="3F5378"/>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200">
                <a:solidFill>
                  <a:srgbClr val="3F5378"/>
                </a:solidFill>
                <a:latin typeface="Roboto Condensed Light"/>
                <a:ea typeface="Roboto Condensed Light"/>
                <a:cs typeface="Roboto Condensed Light"/>
                <a:sym typeface="Roboto Condensed Light"/>
              </a:rPr>
              <a:t>Patient Info </a:t>
            </a:r>
            <a:endParaRPr sz="1200">
              <a:solidFill>
                <a:srgbClr val="3F5378"/>
              </a:solidFill>
              <a:latin typeface="Roboto Condensed Light"/>
              <a:ea typeface="Roboto Condensed Light"/>
              <a:cs typeface="Roboto Condensed Light"/>
              <a:sym typeface="Roboto Condensed Light"/>
            </a:endParaRPr>
          </a:p>
        </p:txBody>
      </p:sp>
      <p:cxnSp>
        <p:nvCxnSpPr>
          <p:cNvPr id="655" name="Google Shape;655;p35"/>
          <p:cNvCxnSpPr>
            <a:stCxn id="649" idx="1"/>
            <a:endCxn id="654" idx="3"/>
          </p:cNvCxnSpPr>
          <p:nvPr/>
        </p:nvCxnSpPr>
        <p:spPr>
          <a:xfrm flipH="1">
            <a:off x="1989475" y="1679113"/>
            <a:ext cx="1612200" cy="276600"/>
          </a:xfrm>
          <a:prstGeom prst="bentConnector3">
            <a:avLst>
              <a:gd fmla="val 50000" name="adj1"/>
            </a:avLst>
          </a:prstGeom>
          <a:noFill/>
          <a:ln cap="flat" cmpd="sng" w="9525">
            <a:solidFill>
              <a:schemeClr val="dk2"/>
            </a:solidFill>
            <a:prstDash val="solid"/>
            <a:round/>
            <a:headEnd len="med" w="med" type="triangle"/>
            <a:tailEnd len="med" w="med" type="none"/>
          </a:ln>
        </p:spPr>
      </p:cxnSp>
      <p:cxnSp>
        <p:nvCxnSpPr>
          <p:cNvPr id="656" name="Google Shape;656;p35"/>
          <p:cNvCxnSpPr>
            <a:stCxn id="654" idx="3"/>
            <a:endCxn id="651" idx="1"/>
          </p:cNvCxnSpPr>
          <p:nvPr/>
        </p:nvCxnSpPr>
        <p:spPr>
          <a:xfrm>
            <a:off x="1989475" y="1955575"/>
            <a:ext cx="1612200" cy="276600"/>
          </a:xfrm>
          <a:prstGeom prst="bentConnector3">
            <a:avLst>
              <a:gd fmla="val 50000" name="adj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36"/>
          <p:cNvSpPr txBox="1"/>
          <p:nvPr>
            <p:ph type="title"/>
          </p:nvPr>
        </p:nvSpPr>
        <p:spPr>
          <a:xfrm>
            <a:off x="287475" y="257850"/>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CNN Risk Predictor Architecture </a:t>
            </a:r>
            <a:endParaRPr/>
          </a:p>
        </p:txBody>
      </p:sp>
      <p:sp>
        <p:nvSpPr>
          <p:cNvPr id="662" name="Google Shape;662;p3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663" name="Google Shape;663;p36"/>
          <p:cNvSpPr/>
          <p:nvPr/>
        </p:nvSpPr>
        <p:spPr>
          <a:xfrm>
            <a:off x="0" y="814150"/>
            <a:ext cx="7293300" cy="523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4" name="Google Shape;664;p36"/>
          <p:cNvPicPr preferRelativeResize="0"/>
          <p:nvPr/>
        </p:nvPicPr>
        <p:blipFill>
          <a:blip r:embed="rId3">
            <a:alphaModFix/>
          </a:blip>
          <a:stretch>
            <a:fillRect/>
          </a:stretch>
        </p:blipFill>
        <p:spPr>
          <a:xfrm>
            <a:off x="599525" y="975500"/>
            <a:ext cx="7588351" cy="3894524"/>
          </a:xfrm>
          <a:prstGeom prst="rect">
            <a:avLst/>
          </a:prstGeom>
          <a:noFill/>
          <a:ln>
            <a:noFill/>
          </a:ln>
        </p:spPr>
      </p:pic>
      <p:sp>
        <p:nvSpPr>
          <p:cNvPr id="665" name="Google Shape;665;p36"/>
          <p:cNvSpPr txBox="1"/>
          <p:nvPr>
            <p:ph idx="1" type="body"/>
          </p:nvPr>
        </p:nvSpPr>
        <p:spPr>
          <a:xfrm>
            <a:off x="395550" y="3930300"/>
            <a:ext cx="2613600" cy="12132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600"/>
              </a:spcBef>
              <a:spcAft>
                <a:spcPts val="0"/>
              </a:spcAft>
              <a:buClr>
                <a:srgbClr val="FF9900"/>
              </a:buClr>
              <a:buSzPts val="1200"/>
              <a:buChar char="▰"/>
            </a:pPr>
            <a:r>
              <a:rPr lang="en" sz="1200"/>
              <a:t>Lowercase</a:t>
            </a:r>
            <a:endParaRPr sz="1200"/>
          </a:p>
          <a:p>
            <a:pPr indent="-304800" lvl="0" marL="457200" rtl="0" algn="l">
              <a:lnSpc>
                <a:spcPct val="115000"/>
              </a:lnSpc>
              <a:spcBef>
                <a:spcPts val="0"/>
              </a:spcBef>
              <a:spcAft>
                <a:spcPts val="0"/>
              </a:spcAft>
              <a:buClr>
                <a:srgbClr val="FF9900"/>
              </a:buClr>
              <a:buSzPts val="1200"/>
              <a:buChar char="▰"/>
            </a:pPr>
            <a:r>
              <a:rPr lang="en" sz="1200"/>
              <a:t>Numbers, spaces, stopwords...  </a:t>
            </a:r>
            <a:endParaRPr sz="1200"/>
          </a:p>
          <a:p>
            <a:pPr indent="-304800" lvl="0" marL="457200" rtl="0" algn="l">
              <a:lnSpc>
                <a:spcPct val="115000"/>
              </a:lnSpc>
              <a:spcBef>
                <a:spcPts val="0"/>
              </a:spcBef>
              <a:spcAft>
                <a:spcPts val="0"/>
              </a:spcAft>
              <a:buClr>
                <a:srgbClr val="FF9900"/>
              </a:buClr>
              <a:buSzPts val="1200"/>
              <a:buChar char="▰"/>
            </a:pPr>
            <a:r>
              <a:rPr lang="en" sz="1200"/>
              <a:t>Stemming/Lemmatization   </a:t>
            </a:r>
            <a:endParaRPr sz="1200"/>
          </a:p>
        </p:txBody>
      </p:sp>
      <p:sp>
        <p:nvSpPr>
          <p:cNvPr id="666" name="Google Shape;666;p36"/>
          <p:cNvSpPr txBox="1"/>
          <p:nvPr/>
        </p:nvSpPr>
        <p:spPr>
          <a:xfrm>
            <a:off x="508050" y="3668250"/>
            <a:ext cx="1714500" cy="6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Pre-processing:</a:t>
            </a:r>
            <a:endParaRPr>
              <a:latin typeface="Roboto Condensed Light"/>
              <a:ea typeface="Roboto Condensed Light"/>
              <a:cs typeface="Roboto Condensed Light"/>
              <a:sym typeface="Roboto Condensed Light"/>
            </a:endParaRPr>
          </a:p>
        </p:txBody>
      </p:sp>
      <p:sp>
        <p:nvSpPr>
          <p:cNvPr id="667" name="Google Shape;667;p36"/>
          <p:cNvSpPr txBox="1"/>
          <p:nvPr>
            <p:ph idx="1" type="body"/>
          </p:nvPr>
        </p:nvSpPr>
        <p:spPr>
          <a:xfrm>
            <a:off x="5328450" y="3164900"/>
            <a:ext cx="2814300" cy="10479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600"/>
              </a:spcBef>
              <a:spcAft>
                <a:spcPts val="0"/>
              </a:spcAft>
              <a:buClr>
                <a:srgbClr val="FF9900"/>
              </a:buClr>
              <a:buSzPts val="1200"/>
              <a:buChar char="▰"/>
            </a:pPr>
            <a:r>
              <a:rPr lang="en" sz="1200"/>
              <a:t>Word vectors Initialized with pre-trained GloVe but trainable</a:t>
            </a:r>
            <a:endParaRPr sz="1200"/>
          </a:p>
          <a:p>
            <a:pPr indent="-304800" lvl="0" marL="457200" rtl="0" algn="l">
              <a:lnSpc>
                <a:spcPct val="115000"/>
              </a:lnSpc>
              <a:spcBef>
                <a:spcPts val="0"/>
              </a:spcBef>
              <a:spcAft>
                <a:spcPts val="0"/>
              </a:spcAft>
              <a:buClr>
                <a:srgbClr val="FF9900"/>
              </a:buClr>
              <a:buSzPts val="1200"/>
              <a:buChar char="▰"/>
            </a:pPr>
            <a:r>
              <a:rPr lang="en" sz="1200"/>
              <a:t>L2 regularization</a:t>
            </a:r>
            <a:endParaRPr sz="1200"/>
          </a:p>
          <a:p>
            <a:pPr indent="-304800" lvl="0" marL="457200" rtl="0" algn="l">
              <a:lnSpc>
                <a:spcPct val="115000"/>
              </a:lnSpc>
              <a:spcBef>
                <a:spcPts val="0"/>
              </a:spcBef>
              <a:spcAft>
                <a:spcPts val="0"/>
              </a:spcAft>
              <a:buClr>
                <a:srgbClr val="FF9900"/>
              </a:buClr>
              <a:buSzPts val="1200"/>
              <a:buChar char="▰"/>
            </a:pPr>
            <a:r>
              <a:rPr lang="en" sz="1200"/>
              <a:t>Dropout   </a:t>
            </a:r>
            <a:endParaRPr sz="1200"/>
          </a:p>
        </p:txBody>
      </p:sp>
      <p:sp>
        <p:nvSpPr>
          <p:cNvPr id="668" name="Google Shape;668;p36"/>
          <p:cNvSpPr txBox="1"/>
          <p:nvPr/>
        </p:nvSpPr>
        <p:spPr>
          <a:xfrm>
            <a:off x="5430775" y="2902900"/>
            <a:ext cx="1714500" cy="6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CNN design choices:</a:t>
            </a:r>
            <a:endParaRPr>
              <a:latin typeface="Roboto Condensed Light"/>
              <a:ea typeface="Roboto Condensed Light"/>
              <a:cs typeface="Roboto Condensed Light"/>
              <a:sym typeface="Roboto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37"/>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4" name="Google Shape;674;p37"/>
          <p:cNvSpPr txBox="1"/>
          <p:nvPr>
            <p:ph type="title"/>
          </p:nvPr>
        </p:nvSpPr>
        <p:spPr>
          <a:xfrm>
            <a:off x="148575" y="402100"/>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CNN </a:t>
            </a:r>
            <a:r>
              <a:rPr lang="en"/>
              <a:t>Risk Predictor Performance</a:t>
            </a:r>
            <a:endParaRPr/>
          </a:p>
        </p:txBody>
      </p:sp>
      <p:pic>
        <p:nvPicPr>
          <p:cNvPr id="675" name="Google Shape;675;p37"/>
          <p:cNvPicPr preferRelativeResize="0"/>
          <p:nvPr/>
        </p:nvPicPr>
        <p:blipFill>
          <a:blip r:embed="rId3">
            <a:alphaModFix/>
          </a:blip>
          <a:stretch>
            <a:fillRect/>
          </a:stretch>
        </p:blipFill>
        <p:spPr>
          <a:xfrm>
            <a:off x="1761675" y="3909925"/>
            <a:ext cx="3999675" cy="933275"/>
          </a:xfrm>
          <a:prstGeom prst="rect">
            <a:avLst/>
          </a:prstGeom>
          <a:noFill/>
          <a:ln>
            <a:noFill/>
          </a:ln>
        </p:spPr>
      </p:pic>
      <p:pic>
        <p:nvPicPr>
          <p:cNvPr id="676" name="Google Shape;676;p37"/>
          <p:cNvPicPr preferRelativeResize="0"/>
          <p:nvPr/>
        </p:nvPicPr>
        <p:blipFill>
          <a:blip r:embed="rId4">
            <a:alphaModFix/>
          </a:blip>
          <a:stretch>
            <a:fillRect/>
          </a:stretch>
        </p:blipFill>
        <p:spPr>
          <a:xfrm>
            <a:off x="477650" y="1480775"/>
            <a:ext cx="3031150" cy="2116675"/>
          </a:xfrm>
          <a:prstGeom prst="rect">
            <a:avLst/>
          </a:prstGeom>
          <a:noFill/>
          <a:ln>
            <a:noFill/>
          </a:ln>
        </p:spPr>
      </p:pic>
      <p:pic>
        <p:nvPicPr>
          <p:cNvPr id="677" name="Google Shape;677;p37"/>
          <p:cNvPicPr preferRelativeResize="0"/>
          <p:nvPr/>
        </p:nvPicPr>
        <p:blipFill>
          <a:blip r:embed="rId5">
            <a:alphaModFix/>
          </a:blip>
          <a:stretch>
            <a:fillRect/>
          </a:stretch>
        </p:blipFill>
        <p:spPr>
          <a:xfrm>
            <a:off x="4368675" y="1480775"/>
            <a:ext cx="2606650" cy="2116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38"/>
          <p:cNvSpPr txBox="1"/>
          <p:nvPr>
            <p:ph type="title"/>
          </p:nvPr>
        </p:nvSpPr>
        <p:spPr>
          <a:xfrm>
            <a:off x="183150" y="412500"/>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CNN Performance vs. Train Size</a:t>
            </a:r>
            <a:endParaRPr/>
          </a:p>
        </p:txBody>
      </p:sp>
      <p:sp>
        <p:nvSpPr>
          <p:cNvPr id="683" name="Google Shape;683;p38"/>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684" name="Google Shape;684;p38"/>
          <p:cNvPicPr preferRelativeResize="0"/>
          <p:nvPr/>
        </p:nvPicPr>
        <p:blipFill>
          <a:blip r:embed="rId3">
            <a:alphaModFix/>
          </a:blip>
          <a:stretch>
            <a:fillRect/>
          </a:stretch>
        </p:blipFill>
        <p:spPr>
          <a:xfrm>
            <a:off x="297573" y="1441175"/>
            <a:ext cx="3489602" cy="2472800"/>
          </a:xfrm>
          <a:prstGeom prst="rect">
            <a:avLst/>
          </a:prstGeom>
          <a:noFill/>
          <a:ln>
            <a:noFill/>
          </a:ln>
        </p:spPr>
      </p:pic>
      <p:pic>
        <p:nvPicPr>
          <p:cNvPr id="685" name="Google Shape;685;p38"/>
          <p:cNvPicPr preferRelativeResize="0"/>
          <p:nvPr/>
        </p:nvPicPr>
        <p:blipFill>
          <a:blip r:embed="rId4">
            <a:alphaModFix/>
          </a:blip>
          <a:stretch>
            <a:fillRect/>
          </a:stretch>
        </p:blipFill>
        <p:spPr>
          <a:xfrm>
            <a:off x="4672475" y="1380662"/>
            <a:ext cx="4110750" cy="2382175"/>
          </a:xfrm>
          <a:prstGeom prst="rect">
            <a:avLst/>
          </a:prstGeom>
          <a:noFill/>
          <a:ln>
            <a:noFill/>
          </a:ln>
        </p:spPr>
      </p:pic>
      <p:sp>
        <p:nvSpPr>
          <p:cNvPr id="686" name="Google Shape;686;p38"/>
          <p:cNvSpPr txBox="1"/>
          <p:nvPr>
            <p:ph idx="1" type="body"/>
          </p:nvPr>
        </p:nvSpPr>
        <p:spPr>
          <a:xfrm>
            <a:off x="449975" y="3517225"/>
            <a:ext cx="4374900" cy="14523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t/>
            </a:r>
            <a:endParaRPr sz="1600">
              <a:solidFill>
                <a:srgbClr val="FFFFFF"/>
              </a:solidFill>
            </a:endParaRPr>
          </a:p>
          <a:p>
            <a:pPr indent="-330200" lvl="0" marL="457200" rtl="0" algn="l">
              <a:lnSpc>
                <a:spcPct val="115000"/>
              </a:lnSpc>
              <a:spcBef>
                <a:spcPts val="600"/>
              </a:spcBef>
              <a:spcAft>
                <a:spcPts val="0"/>
              </a:spcAft>
              <a:buClr>
                <a:srgbClr val="FF9900"/>
              </a:buClr>
              <a:buSzPts val="1600"/>
              <a:buChar char="▰"/>
            </a:pPr>
            <a:r>
              <a:rPr lang="en" sz="1600"/>
              <a:t>BASELINE accuracy:          57%</a:t>
            </a:r>
            <a:r>
              <a:rPr lang="en" sz="1600"/>
              <a:t> </a:t>
            </a:r>
            <a:endParaRPr sz="1600"/>
          </a:p>
          <a:p>
            <a:pPr indent="-330200" lvl="0" marL="457200" rtl="0" algn="l">
              <a:lnSpc>
                <a:spcPct val="115000"/>
              </a:lnSpc>
              <a:spcBef>
                <a:spcPts val="0"/>
              </a:spcBef>
              <a:spcAft>
                <a:spcPts val="0"/>
              </a:spcAft>
              <a:buClr>
                <a:srgbClr val="FF9900"/>
              </a:buClr>
              <a:buSzPts val="1600"/>
              <a:buChar char="▰"/>
            </a:pPr>
            <a:r>
              <a:rPr lang="en" sz="1600"/>
              <a:t>CNN accuracy:                   70%   </a:t>
            </a:r>
            <a:endParaRPr sz="1600"/>
          </a:p>
          <a:p>
            <a:pPr indent="-330200" lvl="0" marL="457200" rtl="0" algn="l">
              <a:lnSpc>
                <a:spcPct val="115000"/>
              </a:lnSpc>
              <a:spcBef>
                <a:spcPts val="1000"/>
              </a:spcBef>
              <a:spcAft>
                <a:spcPts val="1000"/>
              </a:spcAft>
              <a:buClr>
                <a:srgbClr val="FF9900"/>
              </a:buClr>
              <a:buSzPts val="1600"/>
              <a:buChar char="▰"/>
            </a:pPr>
            <a:r>
              <a:rPr lang="en" sz="1600"/>
              <a:t>Expecting b</a:t>
            </a:r>
            <a:r>
              <a:rPr lang="en" sz="1600"/>
              <a:t>etter performance with more data</a:t>
            </a:r>
            <a:endParaRPr sz="1600"/>
          </a:p>
        </p:txBody>
      </p:sp>
      <p:sp>
        <p:nvSpPr>
          <p:cNvPr id="687" name="Google Shape;687;p38"/>
          <p:cNvSpPr txBox="1"/>
          <p:nvPr/>
        </p:nvSpPr>
        <p:spPr>
          <a:xfrm>
            <a:off x="6925900" y="2880900"/>
            <a:ext cx="11193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Roboto Condensed Light"/>
                <a:ea typeface="Roboto Condensed Light"/>
                <a:cs typeface="Roboto Condensed Light"/>
                <a:sym typeface="Roboto Condensed Light"/>
              </a:rPr>
              <a:t>Train Size</a:t>
            </a:r>
            <a:endParaRPr sz="1600">
              <a:latin typeface="Roboto Condensed Light"/>
              <a:ea typeface="Roboto Condensed Light"/>
              <a:cs typeface="Roboto Condensed Light"/>
              <a:sym typeface="Roboto Condensed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39"/>
          <p:cNvSpPr txBox="1"/>
          <p:nvPr>
            <p:ph type="ctrTitle"/>
          </p:nvPr>
        </p:nvSpPr>
        <p:spPr>
          <a:xfrm>
            <a:off x="463525" y="2871148"/>
            <a:ext cx="4094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693" name="Google Shape;693;p39"/>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22"/>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Storyboard</a:t>
            </a:r>
            <a:endParaRPr/>
          </a:p>
        </p:txBody>
      </p:sp>
      <p:sp>
        <p:nvSpPr>
          <p:cNvPr id="369" name="Google Shape;369;p22"/>
          <p:cNvSpPr txBox="1"/>
          <p:nvPr>
            <p:ph idx="12" type="sldNum"/>
          </p:nvPr>
        </p:nvSpPr>
        <p:spPr>
          <a:xfrm>
            <a:off x="8532400" y="4255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pSp>
        <p:nvGrpSpPr>
          <p:cNvPr id="370" name="Google Shape;370;p22"/>
          <p:cNvGrpSpPr/>
          <p:nvPr/>
        </p:nvGrpSpPr>
        <p:grpSpPr>
          <a:xfrm>
            <a:off x="293683" y="574116"/>
            <a:ext cx="309041" cy="403123"/>
            <a:chOff x="590250" y="244200"/>
            <a:chExt cx="407975" cy="532175"/>
          </a:xfrm>
        </p:grpSpPr>
        <p:sp>
          <p:nvSpPr>
            <p:cNvPr id="371" name="Google Shape;371;p22"/>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2"/>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2"/>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85" name="Google Shape;385;p22"/>
          <p:cNvPicPr preferRelativeResize="0"/>
          <p:nvPr/>
        </p:nvPicPr>
        <p:blipFill rotWithShape="1">
          <a:blip r:embed="rId3">
            <a:alphaModFix/>
          </a:blip>
          <a:srcRect b="0" l="28142" r="11074" t="0"/>
          <a:stretch/>
        </p:blipFill>
        <p:spPr>
          <a:xfrm>
            <a:off x="129625" y="1840075"/>
            <a:ext cx="3142824" cy="2757600"/>
          </a:xfrm>
          <a:prstGeom prst="rect">
            <a:avLst/>
          </a:prstGeom>
          <a:noFill/>
          <a:ln cap="flat" cmpd="sng" w="19050">
            <a:solidFill>
              <a:srgbClr val="3F5378"/>
            </a:solidFill>
            <a:prstDash val="solid"/>
            <a:round/>
            <a:headEnd len="sm" w="sm" type="none"/>
            <a:tailEnd len="sm" w="sm" type="none"/>
          </a:ln>
        </p:spPr>
      </p:pic>
      <p:cxnSp>
        <p:nvCxnSpPr>
          <p:cNvPr id="386" name="Google Shape;386;p22"/>
          <p:cNvCxnSpPr>
            <a:stCxn id="387" idx="3"/>
            <a:endCxn id="388" idx="1"/>
          </p:cNvCxnSpPr>
          <p:nvPr/>
        </p:nvCxnSpPr>
        <p:spPr>
          <a:xfrm flipH="1" rot="10800000">
            <a:off x="4854000" y="1713938"/>
            <a:ext cx="758100" cy="1508700"/>
          </a:xfrm>
          <a:prstGeom prst="bentConnector3">
            <a:avLst>
              <a:gd fmla="val 50003" name="adj1"/>
            </a:avLst>
          </a:prstGeom>
          <a:noFill/>
          <a:ln cap="flat" cmpd="sng" w="19050">
            <a:solidFill>
              <a:srgbClr val="3F5378"/>
            </a:solidFill>
            <a:prstDash val="solid"/>
            <a:round/>
            <a:headEnd len="med" w="med" type="none"/>
            <a:tailEnd len="med" w="med" type="triangle"/>
          </a:ln>
        </p:spPr>
      </p:cxnSp>
      <p:cxnSp>
        <p:nvCxnSpPr>
          <p:cNvPr id="389" name="Google Shape;389;p22"/>
          <p:cNvCxnSpPr>
            <a:stCxn id="387" idx="3"/>
            <a:endCxn id="390" idx="1"/>
          </p:cNvCxnSpPr>
          <p:nvPr/>
        </p:nvCxnSpPr>
        <p:spPr>
          <a:xfrm>
            <a:off x="4854000" y="3222638"/>
            <a:ext cx="2763900" cy="398100"/>
          </a:xfrm>
          <a:prstGeom prst="bentConnector3">
            <a:avLst>
              <a:gd fmla="val 13546" name="adj1"/>
            </a:avLst>
          </a:prstGeom>
          <a:noFill/>
          <a:ln cap="flat" cmpd="sng" w="19050">
            <a:solidFill>
              <a:srgbClr val="3F5378"/>
            </a:solidFill>
            <a:prstDash val="solid"/>
            <a:round/>
            <a:headEnd len="med" w="med" type="none"/>
            <a:tailEnd len="med" w="med" type="triangle"/>
          </a:ln>
        </p:spPr>
      </p:cxnSp>
      <p:pic>
        <p:nvPicPr>
          <p:cNvPr id="390" name="Google Shape;390;p22"/>
          <p:cNvPicPr preferRelativeResize="0"/>
          <p:nvPr/>
        </p:nvPicPr>
        <p:blipFill>
          <a:blip r:embed="rId4">
            <a:alphaModFix/>
          </a:blip>
          <a:stretch>
            <a:fillRect/>
          </a:stretch>
        </p:blipFill>
        <p:spPr>
          <a:xfrm>
            <a:off x="7617900" y="3127300"/>
            <a:ext cx="1398075" cy="986925"/>
          </a:xfrm>
          <a:prstGeom prst="rect">
            <a:avLst/>
          </a:prstGeom>
          <a:noFill/>
          <a:ln cap="flat" cmpd="sng" w="19050">
            <a:solidFill>
              <a:srgbClr val="3F5378"/>
            </a:solidFill>
            <a:prstDash val="solid"/>
            <a:round/>
            <a:headEnd len="sm" w="sm" type="none"/>
            <a:tailEnd len="sm" w="sm" type="none"/>
          </a:ln>
        </p:spPr>
      </p:pic>
      <p:cxnSp>
        <p:nvCxnSpPr>
          <p:cNvPr id="391" name="Google Shape;391;p22"/>
          <p:cNvCxnSpPr>
            <a:stCxn id="390" idx="0"/>
            <a:endCxn id="392" idx="2"/>
          </p:cNvCxnSpPr>
          <p:nvPr/>
        </p:nvCxnSpPr>
        <p:spPr>
          <a:xfrm rot="10800000">
            <a:off x="8307337" y="1714000"/>
            <a:ext cx="9600" cy="1413300"/>
          </a:xfrm>
          <a:prstGeom prst="straightConnector1">
            <a:avLst/>
          </a:prstGeom>
          <a:noFill/>
          <a:ln cap="flat" cmpd="sng" w="19050">
            <a:solidFill>
              <a:srgbClr val="3F5378"/>
            </a:solidFill>
            <a:prstDash val="solid"/>
            <a:round/>
            <a:headEnd len="med" w="med" type="none"/>
            <a:tailEnd len="med" w="med" type="triangle"/>
          </a:ln>
        </p:spPr>
      </p:cxnSp>
      <p:pic>
        <p:nvPicPr>
          <p:cNvPr id="388" name="Google Shape;388;p22"/>
          <p:cNvPicPr preferRelativeResize="0"/>
          <p:nvPr/>
        </p:nvPicPr>
        <p:blipFill>
          <a:blip r:embed="rId5">
            <a:alphaModFix/>
          </a:blip>
          <a:stretch>
            <a:fillRect/>
          </a:stretch>
        </p:blipFill>
        <p:spPr>
          <a:xfrm>
            <a:off x="5612150" y="1230469"/>
            <a:ext cx="1487400" cy="966815"/>
          </a:xfrm>
          <a:prstGeom prst="rect">
            <a:avLst/>
          </a:prstGeom>
          <a:noFill/>
          <a:ln cap="flat" cmpd="sng" w="19050">
            <a:solidFill>
              <a:srgbClr val="3F5378"/>
            </a:solidFill>
            <a:prstDash val="solid"/>
            <a:round/>
            <a:headEnd len="sm" w="sm" type="none"/>
            <a:tailEnd len="sm" w="sm" type="none"/>
          </a:ln>
        </p:spPr>
      </p:pic>
      <p:pic>
        <p:nvPicPr>
          <p:cNvPr id="387" name="Google Shape;387;p22"/>
          <p:cNvPicPr preferRelativeResize="0"/>
          <p:nvPr/>
        </p:nvPicPr>
        <p:blipFill rotWithShape="1">
          <a:blip r:embed="rId6">
            <a:alphaModFix/>
          </a:blip>
          <a:srcRect b="4212" l="65480" r="7456" t="4001"/>
          <a:stretch/>
        </p:blipFill>
        <p:spPr>
          <a:xfrm>
            <a:off x="3835200" y="2688475"/>
            <a:ext cx="1018800" cy="1068325"/>
          </a:xfrm>
          <a:prstGeom prst="rect">
            <a:avLst/>
          </a:prstGeom>
          <a:noFill/>
          <a:ln cap="flat" cmpd="sng" w="19050">
            <a:solidFill>
              <a:srgbClr val="3F5378"/>
            </a:solidFill>
            <a:prstDash val="solid"/>
            <a:round/>
            <a:headEnd len="sm" w="sm" type="none"/>
            <a:tailEnd len="sm" w="sm" type="none"/>
          </a:ln>
        </p:spPr>
      </p:pic>
      <p:cxnSp>
        <p:nvCxnSpPr>
          <p:cNvPr id="393" name="Google Shape;393;p22"/>
          <p:cNvCxnSpPr>
            <a:stCxn id="385" idx="3"/>
            <a:endCxn id="387" idx="1"/>
          </p:cNvCxnSpPr>
          <p:nvPr/>
        </p:nvCxnSpPr>
        <p:spPr>
          <a:xfrm>
            <a:off x="3272449" y="3218875"/>
            <a:ext cx="562800" cy="3900"/>
          </a:xfrm>
          <a:prstGeom prst="straightConnector1">
            <a:avLst/>
          </a:prstGeom>
          <a:noFill/>
          <a:ln cap="flat" cmpd="sng" w="19050">
            <a:solidFill>
              <a:srgbClr val="3F5378"/>
            </a:solidFill>
            <a:prstDash val="solid"/>
            <a:round/>
            <a:headEnd len="med" w="med" type="none"/>
            <a:tailEnd len="med" w="med" type="triangle"/>
          </a:ln>
        </p:spPr>
      </p:cxnSp>
      <p:cxnSp>
        <p:nvCxnSpPr>
          <p:cNvPr id="394" name="Google Shape;394;p22"/>
          <p:cNvCxnSpPr>
            <a:stCxn id="388" idx="3"/>
            <a:endCxn id="392" idx="1"/>
          </p:cNvCxnSpPr>
          <p:nvPr/>
        </p:nvCxnSpPr>
        <p:spPr>
          <a:xfrm flipH="1" rot="10800000">
            <a:off x="7099550" y="1070376"/>
            <a:ext cx="564300" cy="643500"/>
          </a:xfrm>
          <a:prstGeom prst="bentConnector3">
            <a:avLst>
              <a:gd fmla="val 50002" name="adj1"/>
            </a:avLst>
          </a:prstGeom>
          <a:noFill/>
          <a:ln cap="flat" cmpd="sng" w="19050">
            <a:solidFill>
              <a:srgbClr val="3F5378"/>
            </a:solidFill>
            <a:prstDash val="solid"/>
            <a:round/>
            <a:headEnd len="med" w="med" type="none"/>
            <a:tailEnd len="med" w="med" type="triangle"/>
          </a:ln>
        </p:spPr>
      </p:cxnSp>
      <p:pic>
        <p:nvPicPr>
          <p:cNvPr id="392" name="Google Shape;392;p22"/>
          <p:cNvPicPr preferRelativeResize="0"/>
          <p:nvPr/>
        </p:nvPicPr>
        <p:blipFill>
          <a:blip r:embed="rId7">
            <a:alphaModFix/>
          </a:blip>
          <a:stretch>
            <a:fillRect/>
          </a:stretch>
        </p:blipFill>
        <p:spPr>
          <a:xfrm>
            <a:off x="7663870" y="426920"/>
            <a:ext cx="1287025" cy="1287025"/>
          </a:xfrm>
          <a:prstGeom prst="rect">
            <a:avLst/>
          </a:prstGeom>
          <a:noFill/>
          <a:ln cap="flat" cmpd="sng" w="19050">
            <a:solidFill>
              <a:srgbClr val="3F5378"/>
            </a:solidFill>
            <a:prstDash val="solid"/>
            <a:round/>
            <a:headEnd len="sm" w="sm" type="none"/>
            <a:tailEnd len="sm" w="sm" type="none"/>
          </a:ln>
        </p:spPr>
      </p:pic>
      <p:sp>
        <p:nvSpPr>
          <p:cNvPr id="395" name="Google Shape;395;p22"/>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396" name="Google Shape;396;p22"/>
          <p:cNvSpPr/>
          <p:nvPr/>
        </p:nvSpPr>
        <p:spPr>
          <a:xfrm flipH="1" rot="5400000">
            <a:off x="6034575" y="3937250"/>
            <a:ext cx="1058400" cy="513300"/>
          </a:xfrm>
          <a:prstGeom prst="bentArrow">
            <a:avLst>
              <a:gd fmla="val 25000" name="adj1"/>
              <a:gd fmla="val 26105" name="adj2"/>
              <a:gd fmla="val 43927" name="adj3"/>
              <a:gd fmla="val 43750" name="adj4"/>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txBox="1"/>
          <p:nvPr/>
        </p:nvSpPr>
        <p:spPr>
          <a:xfrm>
            <a:off x="4902600" y="3941500"/>
            <a:ext cx="1456200" cy="966900"/>
          </a:xfrm>
          <a:prstGeom prst="rect">
            <a:avLst/>
          </a:prstGeom>
          <a:solidFill>
            <a:srgbClr val="FF98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Condensed Light"/>
                <a:ea typeface="Roboto Condensed Light"/>
                <a:cs typeface="Roboto Condensed Light"/>
                <a:sym typeface="Roboto Condensed Light"/>
              </a:rPr>
              <a:t>Surgeons don’t enter correct code before facility, partially </a:t>
            </a:r>
            <a:r>
              <a:rPr b="1" lang="en" sz="1000">
                <a:latin typeface="Roboto Condensed"/>
                <a:ea typeface="Roboto Condensed"/>
                <a:cs typeface="Roboto Condensed"/>
                <a:sym typeface="Roboto Condensed"/>
              </a:rPr>
              <a:t>due to ineffective workflows</a:t>
            </a:r>
            <a:r>
              <a:rPr b="1" baseline="30000" lang="en" sz="1000">
                <a:solidFill>
                  <a:schemeClr val="dk1"/>
                </a:solidFill>
                <a:latin typeface="Roboto Condensed"/>
                <a:ea typeface="Roboto Condensed"/>
                <a:cs typeface="Roboto Condensed"/>
                <a:sym typeface="Roboto Condensed"/>
              </a:rPr>
              <a:t>1</a:t>
            </a:r>
            <a:r>
              <a:rPr b="1" lang="en" sz="1000">
                <a:latin typeface="Roboto Condensed"/>
                <a:ea typeface="Roboto Condensed"/>
                <a:cs typeface="Roboto Condensed"/>
                <a:sym typeface="Roboto Condensed"/>
              </a:rPr>
              <a:t>.</a:t>
            </a:r>
            <a:endParaRPr b="1" sz="1000">
              <a:latin typeface="Roboto Condensed"/>
              <a:ea typeface="Roboto Condensed"/>
              <a:cs typeface="Roboto Condensed"/>
              <a:sym typeface="Roboto Condensed"/>
            </a:endParaRPr>
          </a:p>
        </p:txBody>
      </p:sp>
      <p:sp>
        <p:nvSpPr>
          <p:cNvPr id="398" name="Google Shape;398;p22"/>
          <p:cNvSpPr/>
          <p:nvPr/>
        </p:nvSpPr>
        <p:spPr>
          <a:xfrm flipH="1" rot="5400000">
            <a:off x="6835025" y="1710500"/>
            <a:ext cx="673500" cy="1209300"/>
          </a:xfrm>
          <a:prstGeom prst="bentArrow">
            <a:avLst>
              <a:gd fmla="val 19343" name="adj1"/>
              <a:gd fmla="val 20439" name="adj2"/>
              <a:gd fmla="val 23989" name="adj3"/>
              <a:gd fmla="val 43750" name="adj4"/>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txBox="1"/>
          <p:nvPr/>
        </p:nvSpPr>
        <p:spPr>
          <a:xfrm>
            <a:off x="5701625" y="2291325"/>
            <a:ext cx="1398000" cy="1118700"/>
          </a:xfrm>
          <a:prstGeom prst="rect">
            <a:avLst/>
          </a:prstGeom>
          <a:solidFill>
            <a:srgbClr val="FF98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Condensed Light"/>
                <a:ea typeface="Roboto Condensed Light"/>
                <a:cs typeface="Roboto Condensed Light"/>
                <a:sym typeface="Roboto Condensed Light"/>
              </a:rPr>
              <a:t>Mismatch could result in claim denial or payment delay. </a:t>
            </a:r>
            <a:r>
              <a:rPr b="1" lang="en" sz="1000">
                <a:latin typeface="Roboto Condensed"/>
                <a:ea typeface="Roboto Condensed"/>
                <a:cs typeface="Roboto Condensed"/>
                <a:sym typeface="Roboto Condensed"/>
              </a:rPr>
              <a:t>Up to 80% of billed cases contain some form of error</a:t>
            </a:r>
            <a:r>
              <a:rPr b="1" baseline="30000" lang="en" sz="1000">
                <a:latin typeface="Roboto Condensed"/>
                <a:ea typeface="Roboto Condensed"/>
                <a:cs typeface="Roboto Condensed"/>
                <a:sym typeface="Roboto Condensed"/>
              </a:rPr>
              <a:t>2</a:t>
            </a:r>
            <a:r>
              <a:rPr b="1" lang="en" sz="1000">
                <a:solidFill>
                  <a:schemeClr val="dk1"/>
                </a:solidFill>
                <a:latin typeface="Roboto Condensed"/>
                <a:ea typeface="Roboto Condensed"/>
                <a:cs typeface="Roboto Condensed"/>
                <a:sym typeface="Roboto Condensed"/>
              </a:rPr>
              <a:t>. </a:t>
            </a:r>
            <a:endParaRPr b="1" baseline="30000" sz="1000">
              <a:latin typeface="Roboto Condensed"/>
              <a:ea typeface="Roboto Condensed"/>
              <a:cs typeface="Roboto Condensed"/>
              <a:sym typeface="Roboto Condensed"/>
            </a:endParaRPr>
          </a:p>
        </p:txBody>
      </p:sp>
      <p:cxnSp>
        <p:nvCxnSpPr>
          <p:cNvPr id="400" name="Google Shape;400;p22"/>
          <p:cNvCxnSpPr/>
          <p:nvPr/>
        </p:nvCxnSpPr>
        <p:spPr>
          <a:xfrm>
            <a:off x="7402050" y="1715075"/>
            <a:ext cx="925200" cy="626700"/>
          </a:xfrm>
          <a:prstGeom prst="straightConnector1">
            <a:avLst/>
          </a:prstGeom>
          <a:noFill/>
          <a:ln cap="flat" cmpd="sng" w="9525">
            <a:solidFill>
              <a:schemeClr val="dk2"/>
            </a:solidFill>
            <a:prstDash val="dash"/>
            <a:round/>
            <a:headEnd len="med" w="med" type="none"/>
            <a:tailEnd len="med" w="med" type="none"/>
          </a:ln>
        </p:spPr>
      </p:cxnSp>
      <p:cxnSp>
        <p:nvCxnSpPr>
          <p:cNvPr id="401" name="Google Shape;401;p22"/>
          <p:cNvCxnSpPr>
            <a:stCxn id="392" idx="0"/>
            <a:endCxn id="387" idx="0"/>
          </p:cNvCxnSpPr>
          <p:nvPr/>
        </p:nvCxnSpPr>
        <p:spPr>
          <a:xfrm rot="5400000">
            <a:off x="5195182" y="-423580"/>
            <a:ext cx="2261700" cy="3962700"/>
          </a:xfrm>
          <a:prstGeom prst="curvedConnector3">
            <a:avLst>
              <a:gd fmla="val -10529" name="adj1"/>
            </a:avLst>
          </a:prstGeom>
          <a:noFill/>
          <a:ln cap="flat" cmpd="sng" w="28575">
            <a:solidFill>
              <a:srgbClr val="263248"/>
            </a:solidFill>
            <a:prstDash val="dash"/>
            <a:round/>
            <a:headEnd len="med" w="med" type="none"/>
            <a:tailEnd len="med" w="med" type="triangle"/>
          </a:ln>
        </p:spPr>
      </p:cxnSp>
      <p:sp>
        <p:nvSpPr>
          <p:cNvPr id="402" name="Google Shape;402;p22"/>
          <p:cNvSpPr txBox="1"/>
          <p:nvPr>
            <p:ph idx="1" type="body"/>
          </p:nvPr>
        </p:nvSpPr>
        <p:spPr>
          <a:xfrm>
            <a:off x="-160025" y="4589900"/>
            <a:ext cx="7383600" cy="1039200"/>
          </a:xfrm>
          <a:prstGeom prst="rect">
            <a:avLst/>
          </a:prstGeom>
        </p:spPr>
        <p:txBody>
          <a:bodyPr anchorCtr="0" anchor="t" bIns="91425" lIns="91425" spcFirstLastPara="1" rIns="91425" wrap="square" tIns="91425">
            <a:noAutofit/>
          </a:bodyPr>
          <a:lstStyle/>
          <a:p>
            <a:pPr indent="-266700" lvl="0" marL="457200" rtl="0" algn="l">
              <a:lnSpc>
                <a:spcPct val="115000"/>
              </a:lnSpc>
              <a:spcBef>
                <a:spcPts val="0"/>
              </a:spcBef>
              <a:spcAft>
                <a:spcPts val="0"/>
              </a:spcAft>
              <a:buClr>
                <a:schemeClr val="dk2"/>
              </a:buClr>
              <a:buSzPts val="600"/>
              <a:buFont typeface="Arial"/>
              <a:buAutoNum type="arabicPeriod"/>
            </a:pPr>
            <a:r>
              <a:rPr lang="en" sz="600" u="sng">
                <a:solidFill>
                  <a:schemeClr val="dk2"/>
                </a:solidFill>
                <a:highlight>
                  <a:srgbClr val="FFFFFF"/>
                </a:highlight>
                <a:latin typeface="Arial"/>
                <a:ea typeface="Arial"/>
                <a:cs typeface="Arial"/>
                <a:sym typeface="Arial"/>
              </a:rPr>
              <a:t>Doctors wasting over two thirds of their time doing paperwork</a:t>
            </a:r>
            <a:r>
              <a:rPr lang="en" sz="600">
                <a:solidFill>
                  <a:schemeClr val="dk2"/>
                </a:solidFill>
                <a:highlight>
                  <a:srgbClr val="FFFFFF"/>
                </a:highlight>
                <a:latin typeface="Arial"/>
                <a:ea typeface="Arial"/>
                <a:cs typeface="Arial"/>
                <a:sym typeface="Arial"/>
              </a:rPr>
              <a:t> (Forbes)</a:t>
            </a:r>
            <a:r>
              <a:rPr lang="en" sz="600" u="sng">
                <a:solidFill>
                  <a:schemeClr val="dk2"/>
                </a:solidFill>
                <a:highlight>
                  <a:srgbClr val="FFFFFF"/>
                </a:highlight>
                <a:latin typeface="Arial"/>
                <a:ea typeface="Arial"/>
                <a:cs typeface="Arial"/>
                <a:sym typeface="Arial"/>
              </a:rPr>
              <a:t>: </a:t>
            </a:r>
            <a:r>
              <a:rPr lang="en" sz="600">
                <a:solidFill>
                  <a:srgbClr val="C7D3E6"/>
                </a:solidFill>
                <a:highlight>
                  <a:srgbClr val="FFFFFF"/>
                </a:highlight>
                <a:uFill>
                  <a:noFill/>
                </a:uFill>
                <a:latin typeface="Arial"/>
                <a:ea typeface="Arial"/>
                <a:cs typeface="Arial"/>
                <a:sym typeface="Arial"/>
                <a:hlinkClick r:id="rId8"/>
              </a:rPr>
              <a:t>https://www.forbes.com/sites/brucelee/2016/09/07/doctors-wasting-over-two-thirds-of-their-time-doing-paperwork/#5e3d4ec75d7b</a:t>
            </a:r>
            <a:r>
              <a:rPr lang="en" sz="600">
                <a:solidFill>
                  <a:srgbClr val="C7D3E6"/>
                </a:solidFill>
                <a:highlight>
                  <a:srgbClr val="FFFFFF"/>
                </a:highlight>
                <a:latin typeface="Arial"/>
                <a:ea typeface="Arial"/>
                <a:cs typeface="Arial"/>
                <a:sym typeface="Arial"/>
              </a:rPr>
              <a:t> </a:t>
            </a:r>
            <a:endParaRPr sz="600">
              <a:solidFill>
                <a:srgbClr val="C7D3E6"/>
              </a:solidFill>
              <a:highlight>
                <a:srgbClr val="FFFFFF"/>
              </a:highlight>
              <a:latin typeface="Arial"/>
              <a:ea typeface="Arial"/>
              <a:cs typeface="Arial"/>
              <a:sym typeface="Arial"/>
            </a:endParaRPr>
          </a:p>
          <a:p>
            <a:pPr indent="-266700" lvl="0" marL="457200" rtl="0" algn="l">
              <a:lnSpc>
                <a:spcPct val="115000"/>
              </a:lnSpc>
              <a:spcBef>
                <a:spcPts val="0"/>
              </a:spcBef>
              <a:spcAft>
                <a:spcPts val="0"/>
              </a:spcAft>
              <a:buClr>
                <a:schemeClr val="dk2"/>
              </a:buClr>
              <a:buSzPts val="600"/>
              <a:buFont typeface="Arial"/>
              <a:buAutoNum type="arabicPeriod"/>
            </a:pPr>
            <a:r>
              <a:rPr lang="en" sz="600" u="sng">
                <a:solidFill>
                  <a:schemeClr val="dk2"/>
                </a:solidFill>
                <a:highlight>
                  <a:schemeClr val="lt1"/>
                </a:highlight>
                <a:latin typeface="Arial"/>
                <a:ea typeface="Arial"/>
                <a:cs typeface="Arial"/>
                <a:sym typeface="Arial"/>
              </a:rPr>
              <a:t>Medical Billing</a:t>
            </a:r>
            <a:r>
              <a:rPr lang="en" sz="600">
                <a:solidFill>
                  <a:schemeClr val="dk2"/>
                </a:solidFill>
                <a:highlight>
                  <a:schemeClr val="lt1"/>
                </a:highlight>
                <a:latin typeface="Arial"/>
                <a:ea typeface="Arial"/>
                <a:cs typeface="Arial"/>
                <a:sym typeface="Arial"/>
              </a:rPr>
              <a:t> (Healthcare business and Technology): </a:t>
            </a:r>
            <a:r>
              <a:rPr lang="en" sz="600">
                <a:solidFill>
                  <a:srgbClr val="C7D3E6"/>
                </a:solidFill>
                <a:highlight>
                  <a:schemeClr val="lt1"/>
                </a:highlight>
                <a:uFill>
                  <a:noFill/>
                </a:uFill>
                <a:latin typeface="Arial"/>
                <a:ea typeface="Arial"/>
                <a:cs typeface="Arial"/>
                <a:sym typeface="Arial"/>
                <a:hlinkClick r:id="rId9"/>
              </a:rPr>
              <a:t>http://www.healthcarebusinesstech.com/medical-billing/</a:t>
            </a:r>
            <a:endParaRPr sz="600">
              <a:solidFill>
                <a:srgbClr val="C7D3E6"/>
              </a:solidFill>
              <a:highlight>
                <a:srgbClr val="FFFFFF"/>
              </a:highlight>
              <a:latin typeface="Arial"/>
              <a:ea typeface="Arial"/>
              <a:cs typeface="Arial"/>
              <a:sym typeface="Arial"/>
            </a:endParaRPr>
          </a:p>
          <a:p>
            <a:pPr indent="-266700" lvl="0" marL="457200" rtl="0" algn="l">
              <a:lnSpc>
                <a:spcPct val="115000"/>
              </a:lnSpc>
              <a:spcBef>
                <a:spcPts val="0"/>
              </a:spcBef>
              <a:spcAft>
                <a:spcPts val="0"/>
              </a:spcAft>
              <a:buClr>
                <a:schemeClr val="dk2"/>
              </a:buClr>
              <a:buSzPts val="600"/>
              <a:buFont typeface="Arial"/>
              <a:buAutoNum type="arabicPeriod"/>
            </a:pPr>
            <a:r>
              <a:rPr lang="en" sz="600" u="sng">
                <a:solidFill>
                  <a:schemeClr val="dk2"/>
                </a:solidFill>
                <a:highlight>
                  <a:schemeClr val="lt1"/>
                </a:highlight>
                <a:latin typeface="Arial"/>
                <a:ea typeface="Arial"/>
                <a:cs typeface="Arial"/>
                <a:sym typeface="Arial"/>
              </a:rPr>
              <a:t>Medical Billing Errors Are Seriously Hurting Healthcare</a:t>
            </a:r>
            <a:r>
              <a:rPr lang="en" sz="600">
                <a:solidFill>
                  <a:schemeClr val="dk2"/>
                </a:solidFill>
                <a:highlight>
                  <a:schemeClr val="lt1"/>
                </a:highlight>
                <a:latin typeface="Arial"/>
                <a:ea typeface="Arial"/>
                <a:cs typeface="Arial"/>
                <a:sym typeface="Arial"/>
              </a:rPr>
              <a:t> (Healthcare via Employee Benefis Advisor): </a:t>
            </a:r>
            <a:r>
              <a:rPr lang="en" sz="600">
                <a:solidFill>
                  <a:srgbClr val="C7D3E6"/>
                </a:solidFill>
                <a:highlight>
                  <a:schemeClr val="lt1"/>
                </a:highlight>
                <a:uFill>
                  <a:noFill/>
                </a:uFill>
                <a:latin typeface="Arial"/>
                <a:ea typeface="Arial"/>
                <a:cs typeface="Arial"/>
                <a:sym typeface="Arial"/>
                <a:hlinkClick r:id="rId10"/>
              </a:rPr>
              <a:t>https://healthcareinamerica.us/medical-billing-errors-are-seriously-hurting-healthcare-67d134441adc</a:t>
            </a:r>
            <a:endParaRPr sz="600">
              <a:solidFill>
                <a:srgbClr val="C7D3E6"/>
              </a:solidFill>
              <a:highlight>
                <a:schemeClr val="lt1"/>
              </a:highlight>
              <a:latin typeface="Arial"/>
              <a:ea typeface="Arial"/>
              <a:cs typeface="Arial"/>
              <a:sym typeface="Arial"/>
            </a:endParaRPr>
          </a:p>
          <a:p>
            <a:pPr indent="0" lvl="0" marL="457200" rtl="0" algn="l">
              <a:lnSpc>
                <a:spcPct val="115000"/>
              </a:lnSpc>
              <a:spcBef>
                <a:spcPts val="0"/>
              </a:spcBef>
              <a:spcAft>
                <a:spcPts val="0"/>
              </a:spcAft>
              <a:buNone/>
            </a:pPr>
            <a:r>
              <a:t/>
            </a:r>
            <a:endParaRPr sz="600">
              <a:solidFill>
                <a:schemeClr val="dk2"/>
              </a:solidFill>
              <a:highlight>
                <a:srgbClr val="FFFFFF"/>
              </a:highlight>
              <a:latin typeface="Arial"/>
              <a:ea typeface="Arial"/>
              <a:cs typeface="Arial"/>
              <a:sym typeface="Arial"/>
            </a:endParaRPr>
          </a:p>
          <a:p>
            <a:pPr indent="0" lvl="0" marL="457200" rtl="0" algn="l">
              <a:lnSpc>
                <a:spcPct val="115000"/>
              </a:lnSpc>
              <a:spcBef>
                <a:spcPts val="0"/>
              </a:spcBef>
              <a:spcAft>
                <a:spcPts val="0"/>
              </a:spcAft>
              <a:buNone/>
            </a:pPr>
            <a:r>
              <a:t/>
            </a:r>
            <a:endParaRPr sz="600" u="sng">
              <a:solidFill>
                <a:schemeClr val="dk2"/>
              </a:solidFill>
              <a:highlight>
                <a:srgbClr val="FFFFFF"/>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600">
              <a:solidFill>
                <a:schemeClr val="dk2"/>
              </a:solidFill>
              <a:latin typeface="Arial"/>
              <a:ea typeface="Arial"/>
              <a:cs typeface="Arial"/>
              <a:sym typeface="Arial"/>
            </a:endParaRPr>
          </a:p>
          <a:p>
            <a:pPr indent="0" lvl="0" marL="0" rtl="0" algn="l">
              <a:spcBef>
                <a:spcPts val="600"/>
              </a:spcBef>
              <a:spcAft>
                <a:spcPts val="1000"/>
              </a:spcAft>
              <a:buNone/>
            </a:pPr>
            <a:r>
              <a:t/>
            </a:r>
            <a:endParaRPr sz="600">
              <a:solidFill>
                <a:schemeClr val="dk2"/>
              </a:solidFill>
            </a:endParaRPr>
          </a:p>
        </p:txBody>
      </p:sp>
      <p:sp>
        <p:nvSpPr>
          <p:cNvPr id="403" name="Google Shape;403;p22"/>
          <p:cNvSpPr txBox="1"/>
          <p:nvPr/>
        </p:nvSpPr>
        <p:spPr>
          <a:xfrm>
            <a:off x="2597150" y="1230425"/>
            <a:ext cx="1456200" cy="966900"/>
          </a:xfrm>
          <a:prstGeom prst="rect">
            <a:avLst/>
          </a:prstGeom>
          <a:solidFill>
            <a:srgbClr val="FF98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Condensed Light"/>
                <a:ea typeface="Roboto Condensed Light"/>
                <a:cs typeface="Roboto Condensed Light"/>
                <a:sym typeface="Roboto Condensed Light"/>
              </a:rPr>
              <a:t>Billing errors often total more than </a:t>
            </a:r>
            <a:r>
              <a:rPr b="1" lang="en" sz="1000">
                <a:latin typeface="Roboto Condensed"/>
                <a:ea typeface="Roboto Condensed"/>
                <a:cs typeface="Roboto Condensed"/>
                <a:sym typeface="Roboto Condensed"/>
              </a:rPr>
              <a:t>$1300 per bill</a:t>
            </a:r>
            <a:r>
              <a:rPr lang="en" sz="1000">
                <a:latin typeface="Roboto Condensed Light"/>
                <a:ea typeface="Roboto Condensed Light"/>
                <a:cs typeface="Roboto Condensed Light"/>
                <a:sym typeface="Roboto Condensed Light"/>
              </a:rPr>
              <a:t>, and insurance claims can be </a:t>
            </a:r>
            <a:r>
              <a:rPr b="1" lang="en" sz="1000">
                <a:latin typeface="Roboto Condensed"/>
                <a:ea typeface="Roboto Condensed"/>
                <a:cs typeface="Roboto Condensed"/>
                <a:sym typeface="Roboto Condensed"/>
              </a:rPr>
              <a:t>rejected due to incorrect billing codes</a:t>
            </a:r>
            <a:r>
              <a:rPr b="1" baseline="30000" lang="en" sz="1000">
                <a:latin typeface="Roboto Condensed"/>
                <a:ea typeface="Roboto Condensed"/>
                <a:cs typeface="Roboto Condensed"/>
                <a:sym typeface="Roboto Condensed"/>
              </a:rPr>
              <a:t>3</a:t>
            </a:r>
            <a:r>
              <a:rPr b="1" lang="en" sz="1000">
                <a:latin typeface="Roboto Condensed"/>
                <a:ea typeface="Roboto Condensed"/>
                <a:cs typeface="Roboto Condensed"/>
                <a:sym typeface="Roboto Condensed"/>
              </a:rPr>
              <a:t>.</a:t>
            </a:r>
            <a:endParaRPr b="1" sz="1000">
              <a:latin typeface="Roboto Condensed"/>
              <a:ea typeface="Roboto Condensed"/>
              <a:cs typeface="Roboto Condensed"/>
              <a:sym typeface="Roboto Condensed"/>
            </a:endParaRPr>
          </a:p>
        </p:txBody>
      </p:sp>
      <p:sp>
        <p:nvSpPr>
          <p:cNvPr id="404" name="Google Shape;404;p22"/>
          <p:cNvSpPr/>
          <p:nvPr/>
        </p:nvSpPr>
        <p:spPr>
          <a:xfrm rot="5400000">
            <a:off x="3709150" y="1919300"/>
            <a:ext cx="1053000" cy="429000"/>
          </a:xfrm>
          <a:prstGeom prst="bentArrow">
            <a:avLst>
              <a:gd fmla="val 25000" name="adj1"/>
              <a:gd fmla="val 26105" name="adj2"/>
              <a:gd fmla="val 43927" name="adj3"/>
              <a:gd fmla="val 43750" name="adj4"/>
            </a:avLst>
          </a:prstGeom>
          <a:solidFill>
            <a:srgbClr val="FF98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txBox="1"/>
          <p:nvPr/>
        </p:nvSpPr>
        <p:spPr>
          <a:xfrm>
            <a:off x="3893250" y="2614038"/>
            <a:ext cx="902700" cy="2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263248"/>
                </a:solidFill>
                <a:latin typeface="Roboto Condensed"/>
                <a:ea typeface="Roboto Condensed"/>
                <a:cs typeface="Roboto Condensed"/>
                <a:sym typeface="Roboto Condensed"/>
              </a:rPr>
              <a:t>Patient Billed</a:t>
            </a:r>
            <a:endParaRPr b="1" sz="1000">
              <a:solidFill>
                <a:srgbClr val="263248"/>
              </a:solidFill>
              <a:latin typeface="Roboto Condensed"/>
              <a:ea typeface="Roboto Condensed"/>
              <a:cs typeface="Roboto Condensed"/>
              <a:sym typeface="Roboto Condensed"/>
            </a:endParaRPr>
          </a:p>
        </p:txBody>
      </p:sp>
      <p:sp>
        <p:nvSpPr>
          <p:cNvPr id="406" name="Google Shape;406;p22"/>
          <p:cNvSpPr txBox="1"/>
          <p:nvPr/>
        </p:nvSpPr>
        <p:spPr>
          <a:xfrm>
            <a:off x="5612100" y="1230425"/>
            <a:ext cx="1487400" cy="26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263248"/>
                </a:solidFill>
                <a:latin typeface="Roboto Condensed"/>
                <a:ea typeface="Roboto Condensed"/>
                <a:cs typeface="Roboto Condensed"/>
                <a:sym typeface="Roboto Condensed"/>
              </a:rPr>
              <a:t>Facility enters billing code</a:t>
            </a:r>
            <a:endParaRPr b="1" sz="900">
              <a:solidFill>
                <a:srgbClr val="263248"/>
              </a:solidFill>
              <a:latin typeface="Roboto Condensed"/>
              <a:ea typeface="Roboto Condensed"/>
              <a:cs typeface="Roboto Condensed"/>
              <a:sym typeface="Roboto Condensed"/>
            </a:endParaRPr>
          </a:p>
        </p:txBody>
      </p:sp>
      <p:sp>
        <p:nvSpPr>
          <p:cNvPr id="407" name="Google Shape;407;p22"/>
          <p:cNvSpPr txBox="1"/>
          <p:nvPr/>
        </p:nvSpPr>
        <p:spPr>
          <a:xfrm>
            <a:off x="7563675" y="3092113"/>
            <a:ext cx="1487400" cy="26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oboto Condensed"/>
                <a:ea typeface="Roboto Condensed"/>
                <a:cs typeface="Roboto Condensed"/>
                <a:sym typeface="Roboto Condensed"/>
              </a:rPr>
              <a:t>Surgeon </a:t>
            </a:r>
            <a:r>
              <a:rPr b="1" lang="en" sz="900">
                <a:solidFill>
                  <a:srgbClr val="FFFFFF"/>
                </a:solidFill>
                <a:latin typeface="Roboto Condensed"/>
                <a:ea typeface="Roboto Condensed"/>
                <a:cs typeface="Roboto Condensed"/>
                <a:sym typeface="Roboto Condensed"/>
              </a:rPr>
              <a:t>enters billing code</a:t>
            </a:r>
            <a:endParaRPr b="1" sz="900">
              <a:solidFill>
                <a:srgbClr val="FFFFFF"/>
              </a:solidFill>
              <a:latin typeface="Roboto Condensed"/>
              <a:ea typeface="Roboto Condensed"/>
              <a:cs typeface="Roboto Condensed"/>
              <a:sym typeface="Roboto Condensed"/>
            </a:endParaRPr>
          </a:p>
        </p:txBody>
      </p:sp>
      <p:sp>
        <p:nvSpPr>
          <p:cNvPr id="408" name="Google Shape;408;p22"/>
          <p:cNvSpPr txBox="1"/>
          <p:nvPr/>
        </p:nvSpPr>
        <p:spPr>
          <a:xfrm>
            <a:off x="7663875" y="1453775"/>
            <a:ext cx="1287000" cy="2601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263248"/>
                </a:solidFill>
                <a:latin typeface="Roboto Condensed"/>
                <a:ea typeface="Roboto Condensed"/>
                <a:cs typeface="Roboto Condensed"/>
                <a:sym typeface="Roboto Condensed"/>
              </a:rPr>
              <a:t>Insurance Billed</a:t>
            </a:r>
            <a:endParaRPr b="1" sz="900">
              <a:solidFill>
                <a:srgbClr val="263248"/>
              </a:solidFill>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
                                        <p:tgtEl>
                                          <p:spTgt spid="397"/>
                                        </p:tgtEl>
                                      </p:cBhvr>
                                    </p:animEffect>
                                  </p:childTnLst>
                                </p:cTn>
                              </p:par>
                              <p:par>
                                <p:cTn fill="hold" nodeType="with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1"/>
                                        <p:tgtEl>
                                          <p:spTgt spid="399"/>
                                        </p:tgtEl>
                                      </p:cBhvr>
                                    </p:animEffect>
                                  </p:childTnLst>
                                </p:cTn>
                              </p:par>
                              <p:par>
                                <p:cTn fill="hold" nodeType="withEffect" presetClass="entr" presetID="10" presetSubtype="0">
                                  <p:stCondLst>
                                    <p:cond delay="0"/>
                                  </p:stCondLst>
                                  <p:childTnLst>
                                    <p:set>
                                      <p:cBhvr>
                                        <p:cTn dur="1" fill="hold">
                                          <p:stCondLst>
                                            <p:cond delay="0"/>
                                          </p:stCondLst>
                                        </p:cTn>
                                        <p:tgtEl>
                                          <p:spTgt spid="396"/>
                                        </p:tgtEl>
                                        <p:attrNameLst>
                                          <p:attrName>style.visibility</p:attrName>
                                        </p:attrNameLst>
                                      </p:cBhvr>
                                      <p:to>
                                        <p:strVal val="visible"/>
                                      </p:to>
                                    </p:set>
                                    <p:animEffect filter="fade" transition="in">
                                      <p:cBhvr>
                                        <p:cTn dur="1"/>
                                        <p:tgtEl>
                                          <p:spTgt spid="396"/>
                                        </p:tgtEl>
                                      </p:cBhvr>
                                    </p:animEffect>
                                  </p:childTnLst>
                                </p:cTn>
                              </p:par>
                              <p:par>
                                <p:cTn fill="hold" nodeType="withEffect" presetClass="entr" presetID="10" presetSubtype="0">
                                  <p:stCondLst>
                                    <p:cond delay="0"/>
                                  </p:stCondLst>
                                  <p:childTnLst>
                                    <p:set>
                                      <p:cBhvr>
                                        <p:cTn dur="1" fill="hold">
                                          <p:stCondLst>
                                            <p:cond delay="0"/>
                                          </p:stCondLst>
                                        </p:cTn>
                                        <p:tgtEl>
                                          <p:spTgt spid="398"/>
                                        </p:tgtEl>
                                        <p:attrNameLst>
                                          <p:attrName>style.visibility</p:attrName>
                                        </p:attrNameLst>
                                      </p:cBhvr>
                                      <p:to>
                                        <p:strVal val="visible"/>
                                      </p:to>
                                    </p:set>
                                    <p:animEffect filter="fade" transition="in">
                                      <p:cBhvr>
                                        <p:cTn dur="1"/>
                                        <p:tgtEl>
                                          <p:spTgt spid="398"/>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
                                        <p:tgtEl>
                                          <p:spTgt spid="403"/>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
                                        <p:tgtEl>
                                          <p:spTgt spid="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40"/>
          <p:cNvSpPr txBox="1"/>
          <p:nvPr>
            <p:ph type="ctrTitle"/>
          </p:nvPr>
        </p:nvSpPr>
        <p:spPr>
          <a:xfrm>
            <a:off x="215925" y="69473"/>
            <a:ext cx="40944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Billing Code Prediction</a:t>
            </a:r>
            <a:endParaRPr sz="1800"/>
          </a:p>
        </p:txBody>
      </p:sp>
      <p:sp>
        <p:nvSpPr>
          <p:cNvPr id="699" name="Google Shape;699;p40"/>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700" name="Google Shape;700;p40"/>
          <p:cNvSpPr txBox="1"/>
          <p:nvPr>
            <p:ph type="ctrTitle"/>
          </p:nvPr>
        </p:nvSpPr>
        <p:spPr>
          <a:xfrm>
            <a:off x="4559325" y="69473"/>
            <a:ext cx="40944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Risk</a:t>
            </a:r>
            <a:r>
              <a:rPr lang="en" sz="1800"/>
              <a:t> Prediction</a:t>
            </a:r>
            <a:endParaRPr sz="1800"/>
          </a:p>
        </p:txBody>
      </p:sp>
      <p:pic>
        <p:nvPicPr>
          <p:cNvPr id="701" name="Google Shape;701;p40" title="CodeAssist_predict.mp4">
            <a:hlinkClick r:id="rId3"/>
          </p:cNvPr>
          <p:cNvPicPr preferRelativeResize="0"/>
          <p:nvPr/>
        </p:nvPicPr>
        <p:blipFill>
          <a:blip r:embed="rId4">
            <a:alphaModFix/>
          </a:blip>
          <a:stretch>
            <a:fillRect/>
          </a:stretch>
        </p:blipFill>
        <p:spPr>
          <a:xfrm>
            <a:off x="368325" y="1009750"/>
            <a:ext cx="3851275" cy="2888450"/>
          </a:xfrm>
          <a:prstGeom prst="rect">
            <a:avLst/>
          </a:prstGeom>
          <a:noFill/>
          <a:ln>
            <a:noFill/>
          </a:ln>
        </p:spPr>
      </p:pic>
      <p:pic>
        <p:nvPicPr>
          <p:cNvPr id="702" name="Google Shape;702;p40" title="CodeAssist_risk.mp4">
            <a:hlinkClick r:id="rId5"/>
          </p:cNvPr>
          <p:cNvPicPr preferRelativeResize="0"/>
          <p:nvPr/>
        </p:nvPicPr>
        <p:blipFill>
          <a:blip r:embed="rId6">
            <a:alphaModFix/>
          </a:blip>
          <a:stretch>
            <a:fillRect/>
          </a:stretch>
        </p:blipFill>
        <p:spPr>
          <a:xfrm>
            <a:off x="4823526" y="1020526"/>
            <a:ext cx="3851275" cy="288846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41"/>
          <p:cNvSpPr txBox="1"/>
          <p:nvPr>
            <p:ph type="ctrTitle"/>
          </p:nvPr>
        </p:nvSpPr>
        <p:spPr>
          <a:xfrm>
            <a:off x="463525" y="2871151"/>
            <a:ext cx="4094400" cy="198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400"/>
              <a:t>CodeAssist Overview: </a:t>
            </a:r>
            <a:endParaRPr sz="1400"/>
          </a:p>
          <a:p>
            <a:pPr indent="0" lvl="0" marL="0" rtl="0" algn="l">
              <a:spcBef>
                <a:spcPts val="0"/>
              </a:spcBef>
              <a:spcAft>
                <a:spcPts val="0"/>
              </a:spcAft>
              <a:buNone/>
            </a:pPr>
            <a:r>
              <a:rPr b="0" lang="en" sz="1100" u="sng">
                <a:solidFill>
                  <a:srgbClr val="C7D3E6"/>
                </a:solidFill>
                <a:latin typeface="Arial"/>
                <a:ea typeface="Arial"/>
                <a:cs typeface="Arial"/>
                <a:sym typeface="Arial"/>
                <a:hlinkClick r:id="rId3"/>
              </a:rPr>
              <a:t>https://cswavola.github.io/_projects/codeassist</a:t>
            </a:r>
            <a:endParaRPr sz="1400">
              <a:solidFill>
                <a:srgbClr val="C7D3E6"/>
              </a:solidFill>
            </a:endParaRPr>
          </a:p>
        </p:txBody>
      </p:sp>
      <p:sp>
        <p:nvSpPr>
          <p:cNvPr id="708" name="Google Shape;708;p41"/>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23"/>
          <p:cNvSpPr/>
          <p:nvPr/>
        </p:nvSpPr>
        <p:spPr>
          <a:xfrm>
            <a:off x="2080150" y="3225775"/>
            <a:ext cx="1678200" cy="1563600"/>
          </a:xfrm>
          <a:prstGeom prst="parallelogram">
            <a:avLst>
              <a:gd fmla="val 38810" name="adj"/>
            </a:avLst>
          </a:prstGeom>
          <a:solidFill>
            <a:srgbClr val="FF9800"/>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263248"/>
                </a:solidFill>
                <a:latin typeface="Roboto Condensed"/>
                <a:ea typeface="Roboto Condensed"/>
                <a:cs typeface="Roboto Condensed"/>
                <a:sym typeface="Roboto Condensed"/>
              </a:rPr>
              <a:t>CodeAssist</a:t>
            </a:r>
            <a:endParaRPr b="1" sz="1200">
              <a:solidFill>
                <a:srgbClr val="263248"/>
              </a:solidFill>
              <a:latin typeface="Roboto Condensed"/>
              <a:ea typeface="Roboto Condensed"/>
              <a:cs typeface="Roboto Condensed"/>
              <a:sym typeface="Roboto Condensed"/>
            </a:endParaRPr>
          </a:p>
          <a:p>
            <a:pPr indent="0" lvl="0" marL="0" rtl="0" algn="ctr">
              <a:spcBef>
                <a:spcPts val="0"/>
              </a:spcBef>
              <a:spcAft>
                <a:spcPts val="0"/>
              </a:spcAft>
              <a:buNone/>
            </a:pPr>
            <a:r>
              <a:rPr b="1" lang="en" sz="1100">
                <a:solidFill>
                  <a:srgbClr val="263248"/>
                </a:solidFill>
                <a:latin typeface="Roboto Condensed"/>
                <a:ea typeface="Roboto Condensed"/>
                <a:cs typeface="Roboto Condensed"/>
                <a:sym typeface="Roboto Condensed"/>
              </a:rPr>
              <a:t>Prediction </a:t>
            </a:r>
            <a:endParaRPr b="1" sz="1100">
              <a:solidFill>
                <a:srgbClr val="263248"/>
              </a:solidFill>
              <a:latin typeface="Roboto Condensed"/>
              <a:ea typeface="Roboto Condensed"/>
              <a:cs typeface="Roboto Condensed"/>
              <a:sym typeface="Roboto Condensed"/>
            </a:endParaRPr>
          </a:p>
        </p:txBody>
      </p:sp>
      <p:sp>
        <p:nvSpPr>
          <p:cNvPr id="414" name="Google Shape;414;p23"/>
          <p:cNvSpPr/>
          <p:nvPr/>
        </p:nvSpPr>
        <p:spPr>
          <a:xfrm>
            <a:off x="412875" y="1609963"/>
            <a:ext cx="2242800" cy="3176700"/>
          </a:xfrm>
          <a:prstGeom prst="homePlate">
            <a:avLst>
              <a:gd fmla="val 26183" name="adj"/>
            </a:avLst>
          </a:prstGeom>
          <a:solidFill>
            <a:srgbClr val="263248"/>
          </a:solidFill>
          <a:ln cap="flat" cmpd="sng" w="38100">
            <a:solidFill>
              <a:schemeClr val="lt1"/>
            </a:solidFill>
            <a:prstDash val="solid"/>
            <a:round/>
            <a:headEnd len="sm" w="sm" type="none"/>
            <a:tailEnd len="sm" w="sm" type="none"/>
          </a:ln>
        </p:spPr>
        <p:txBody>
          <a:bodyPr anchorCtr="0" anchor="ctr" bIns="91425" lIns="91425" spcFirstLastPara="1" rIns="0" wrap="square" tIns="91425">
            <a:noAutofit/>
          </a:bodyPr>
          <a:lstStyle/>
          <a:p>
            <a:pPr indent="0" lvl="0" marL="0" rtl="0" algn="r">
              <a:spcBef>
                <a:spcPts val="0"/>
              </a:spcBef>
              <a:spcAft>
                <a:spcPts val="0"/>
              </a:spcAft>
              <a:buNone/>
            </a:pPr>
            <a:r>
              <a:rPr lang="en">
                <a:solidFill>
                  <a:schemeClr val="lt1"/>
                </a:solidFill>
                <a:latin typeface="Roboto Condensed Light"/>
                <a:ea typeface="Roboto Condensed Light"/>
                <a:cs typeface="Roboto Condensed Light"/>
                <a:sym typeface="Roboto Condensed Light"/>
              </a:rPr>
              <a:t>Operation</a:t>
            </a:r>
            <a:endParaRPr>
              <a:solidFill>
                <a:schemeClr val="lt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000">
              <a:solidFill>
                <a:schemeClr val="lt1"/>
              </a:solidFill>
              <a:latin typeface="Roboto Condensed Light"/>
              <a:ea typeface="Roboto Condensed Light"/>
              <a:cs typeface="Roboto Condensed Light"/>
              <a:sym typeface="Roboto Condensed Light"/>
            </a:endParaRPr>
          </a:p>
        </p:txBody>
      </p:sp>
      <p:sp>
        <p:nvSpPr>
          <p:cNvPr id="415" name="Google Shape;415;p23"/>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Proposed Workflow</a:t>
            </a:r>
            <a:endParaRPr/>
          </a:p>
        </p:txBody>
      </p:sp>
      <p:sp>
        <p:nvSpPr>
          <p:cNvPr id="416" name="Google Shape;416;p2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17" name="Google Shape;417;p23"/>
          <p:cNvGrpSpPr/>
          <p:nvPr/>
        </p:nvGrpSpPr>
        <p:grpSpPr>
          <a:xfrm>
            <a:off x="293683" y="574116"/>
            <a:ext cx="309041" cy="403123"/>
            <a:chOff x="590250" y="244200"/>
            <a:chExt cx="407975" cy="532175"/>
          </a:xfrm>
        </p:grpSpPr>
        <p:sp>
          <p:nvSpPr>
            <p:cNvPr id="418" name="Google Shape;418;p23"/>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3"/>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3"/>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3"/>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3"/>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3"/>
          <p:cNvSpPr/>
          <p:nvPr/>
        </p:nvSpPr>
        <p:spPr>
          <a:xfrm>
            <a:off x="325450" y="1610100"/>
            <a:ext cx="1224000" cy="3176700"/>
          </a:xfrm>
          <a:prstGeom prst="homePlate">
            <a:avLst>
              <a:gd fmla="val 50000" name="adj"/>
            </a:avLst>
          </a:prstGeom>
          <a:solidFill>
            <a:srgbClr val="C7D3E6"/>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Pre Op Notes </a:t>
            </a:r>
            <a:endParaRPr sz="1000">
              <a:solidFill>
                <a:schemeClr val="lt1"/>
              </a:solidFill>
              <a:latin typeface="Roboto Condensed Light"/>
              <a:ea typeface="Roboto Condensed Light"/>
              <a:cs typeface="Roboto Condensed Light"/>
              <a:sym typeface="Roboto Condensed Light"/>
            </a:endParaRPr>
          </a:p>
          <a:p>
            <a:pPr indent="0" lvl="0" marL="0" rtl="0" algn="r">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Procedure Info</a:t>
            </a:r>
            <a:endParaRPr sz="1000">
              <a:solidFill>
                <a:schemeClr val="lt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dk1"/>
              </a:buClr>
              <a:buSzPts val="1100"/>
              <a:buFont typeface="Arial"/>
              <a:buNone/>
            </a:pPr>
            <a:r>
              <a:rPr lang="en" sz="1000">
                <a:solidFill>
                  <a:schemeClr val="lt1"/>
                </a:solidFill>
                <a:latin typeface="Roboto Condensed Light"/>
                <a:ea typeface="Roboto Condensed Light"/>
                <a:cs typeface="Roboto Condensed Light"/>
                <a:sym typeface="Roboto Condensed Light"/>
              </a:rPr>
              <a:t>     Patient Info </a:t>
            </a:r>
            <a:endParaRPr>
              <a:solidFill>
                <a:schemeClr val="lt1"/>
              </a:solidFill>
              <a:latin typeface="Roboto Condensed Light"/>
              <a:ea typeface="Roboto Condensed Light"/>
              <a:cs typeface="Roboto Condensed Light"/>
              <a:sym typeface="Roboto Condensed Light"/>
            </a:endParaRPr>
          </a:p>
        </p:txBody>
      </p:sp>
      <p:sp>
        <p:nvSpPr>
          <p:cNvPr id="433" name="Google Shape;433;p23"/>
          <p:cNvSpPr/>
          <p:nvPr/>
        </p:nvSpPr>
        <p:spPr>
          <a:xfrm flipH="1">
            <a:off x="2080150" y="1597688"/>
            <a:ext cx="3339300" cy="1563600"/>
          </a:xfrm>
          <a:prstGeom prst="parallelogram">
            <a:avLst>
              <a:gd fmla="val 38810" name="adj"/>
            </a:avLst>
          </a:prstGeom>
          <a:solidFill>
            <a:srgbClr val="3F5378"/>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Facility enters billing code</a:t>
            </a:r>
            <a:endParaRPr sz="1200">
              <a:solidFill>
                <a:schemeClr val="lt1"/>
              </a:solidFill>
              <a:latin typeface="Roboto Condensed Light"/>
              <a:ea typeface="Roboto Condensed Light"/>
              <a:cs typeface="Roboto Condensed Light"/>
              <a:sym typeface="Roboto Condensed Light"/>
            </a:endParaRPr>
          </a:p>
        </p:txBody>
      </p:sp>
      <p:sp>
        <p:nvSpPr>
          <p:cNvPr id="434" name="Google Shape;434;p23"/>
          <p:cNvSpPr/>
          <p:nvPr/>
        </p:nvSpPr>
        <p:spPr>
          <a:xfrm>
            <a:off x="3058000" y="3225775"/>
            <a:ext cx="2361300" cy="1563600"/>
          </a:xfrm>
          <a:prstGeom prst="parallelogram">
            <a:avLst>
              <a:gd fmla="val 38810" name="adj"/>
            </a:avLst>
          </a:prstGeom>
          <a:solidFill>
            <a:srgbClr val="3F5378"/>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Surgeon/ Anesthesiologist reviews preliminary codes</a:t>
            </a:r>
            <a:endParaRPr sz="1200">
              <a:solidFill>
                <a:schemeClr val="lt1"/>
              </a:solidFill>
              <a:latin typeface="Roboto Condensed Light"/>
              <a:ea typeface="Roboto Condensed Light"/>
              <a:cs typeface="Roboto Condensed Light"/>
              <a:sym typeface="Roboto Condensed Light"/>
            </a:endParaRPr>
          </a:p>
        </p:txBody>
      </p:sp>
      <p:sp>
        <p:nvSpPr>
          <p:cNvPr id="435" name="Google Shape;435;p23"/>
          <p:cNvSpPr/>
          <p:nvPr/>
        </p:nvSpPr>
        <p:spPr>
          <a:xfrm>
            <a:off x="5540850" y="1610075"/>
            <a:ext cx="2017800" cy="3176700"/>
          </a:xfrm>
          <a:prstGeom prst="chevron">
            <a:avLst>
              <a:gd fmla="val 30148" name="adj"/>
            </a:avLst>
          </a:prstGeom>
          <a:solidFill>
            <a:srgbClr val="FF9800"/>
          </a:solidFill>
          <a:ln cap="flat" cmpd="sng" w="38100">
            <a:solidFill>
              <a:schemeClr val="lt1"/>
            </a:solidFill>
            <a:prstDash val="solid"/>
            <a:round/>
            <a:headEnd len="sm" w="sm" type="none"/>
            <a:tailEnd len="sm" w="sm" type="none"/>
          </a:ln>
        </p:spPr>
        <p:txBody>
          <a:bodyPr anchorCtr="0" anchor="ctr" bIns="91425" lIns="91425" spcFirstLastPara="1" rIns="0" wrap="square" tIns="91425">
            <a:noAutofit/>
          </a:bodyPr>
          <a:lstStyle/>
          <a:p>
            <a:pPr indent="0" lvl="0" marL="0" marR="0" rtl="0" algn="r">
              <a:lnSpc>
                <a:spcPct val="100000"/>
              </a:lnSpc>
              <a:spcBef>
                <a:spcPts val="0"/>
              </a:spcBef>
              <a:spcAft>
                <a:spcPts val="0"/>
              </a:spcAft>
              <a:buNone/>
            </a:pPr>
            <a:r>
              <a:t/>
            </a:r>
            <a:endParaRPr sz="1000">
              <a:solidFill>
                <a:schemeClr val="lt1"/>
              </a:solidFill>
              <a:latin typeface="Roboto Condensed Light"/>
              <a:ea typeface="Roboto Condensed Light"/>
              <a:cs typeface="Roboto Condensed Light"/>
              <a:sym typeface="Roboto Condensed Light"/>
            </a:endParaRPr>
          </a:p>
        </p:txBody>
      </p:sp>
      <p:grpSp>
        <p:nvGrpSpPr>
          <p:cNvPr id="436" name="Google Shape;436;p23"/>
          <p:cNvGrpSpPr/>
          <p:nvPr/>
        </p:nvGrpSpPr>
        <p:grpSpPr>
          <a:xfrm>
            <a:off x="4931250" y="1610025"/>
            <a:ext cx="1370400" cy="3176587"/>
            <a:chOff x="5007450" y="1648484"/>
            <a:chExt cx="1370400" cy="3138300"/>
          </a:xfrm>
        </p:grpSpPr>
        <p:sp>
          <p:nvSpPr>
            <p:cNvPr id="437" name="Google Shape;437;p23"/>
            <p:cNvSpPr/>
            <p:nvPr/>
          </p:nvSpPr>
          <p:spPr>
            <a:xfrm>
              <a:off x="5007450" y="1648484"/>
              <a:ext cx="1141500" cy="3138300"/>
            </a:xfrm>
            <a:prstGeom prst="chevron">
              <a:avLst>
                <a:gd fmla="val 53515" name="adj"/>
              </a:avLst>
            </a:prstGeom>
            <a:solidFill>
              <a:srgbClr val="C7D3E6"/>
            </a:solidFill>
            <a:ln cap="flat" cmpd="sng" w="3810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marR="0" rtl="0" algn="r">
                <a:lnSpc>
                  <a:spcPct val="100000"/>
                </a:lnSpc>
                <a:spcBef>
                  <a:spcPts val="0"/>
                </a:spcBef>
                <a:spcAft>
                  <a:spcPts val="0"/>
                </a:spcAft>
                <a:buClr>
                  <a:srgbClr val="000000"/>
                </a:buClr>
                <a:buSzPts val="1100"/>
                <a:buFont typeface="Arial"/>
                <a:buNone/>
              </a:pPr>
              <a:r>
                <a:t/>
              </a:r>
              <a:endParaRPr sz="1000">
                <a:solidFill>
                  <a:schemeClr val="lt1"/>
                </a:solidFill>
                <a:latin typeface="Roboto Condensed Light"/>
                <a:ea typeface="Roboto Condensed Light"/>
                <a:cs typeface="Roboto Condensed Light"/>
                <a:sym typeface="Roboto Condensed Light"/>
              </a:endParaRPr>
            </a:p>
          </p:txBody>
        </p:sp>
        <p:sp>
          <p:nvSpPr>
            <p:cNvPr id="438" name="Google Shape;438;p23"/>
            <p:cNvSpPr txBox="1"/>
            <p:nvPr/>
          </p:nvSpPr>
          <p:spPr>
            <a:xfrm>
              <a:off x="5347050" y="2999946"/>
              <a:ext cx="1030800" cy="43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Post Op </a:t>
              </a:r>
              <a:endParaRPr sz="1000">
                <a:solidFill>
                  <a:schemeClr val="lt1"/>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Notes</a:t>
              </a:r>
              <a:endParaRPr>
                <a:latin typeface="Roboto Condensed Light"/>
                <a:ea typeface="Roboto Condensed Light"/>
                <a:cs typeface="Roboto Condensed Light"/>
                <a:sym typeface="Roboto Condensed Light"/>
              </a:endParaRPr>
            </a:p>
          </p:txBody>
        </p:sp>
      </p:grpSp>
      <p:sp>
        <p:nvSpPr>
          <p:cNvPr id="439" name="Google Shape;439;p23"/>
          <p:cNvSpPr txBox="1"/>
          <p:nvPr/>
        </p:nvSpPr>
        <p:spPr>
          <a:xfrm>
            <a:off x="6163350" y="2973950"/>
            <a:ext cx="1192500" cy="55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263248"/>
                </a:solidFill>
                <a:latin typeface="Roboto Condensed"/>
                <a:ea typeface="Roboto Condensed"/>
                <a:cs typeface="Roboto Condensed"/>
                <a:sym typeface="Roboto Condensed"/>
              </a:rPr>
              <a:t>CodeAssist </a:t>
            </a:r>
            <a:endParaRPr b="1" sz="1200">
              <a:solidFill>
                <a:srgbClr val="263248"/>
              </a:solidFill>
              <a:latin typeface="Roboto Condensed"/>
              <a:ea typeface="Roboto Condensed"/>
              <a:cs typeface="Roboto Condensed"/>
              <a:sym typeface="Roboto Condensed"/>
            </a:endParaRPr>
          </a:p>
          <a:p>
            <a:pPr indent="0" lvl="0" marL="0" rtl="0" algn="ctr">
              <a:spcBef>
                <a:spcPts val="0"/>
              </a:spcBef>
              <a:spcAft>
                <a:spcPts val="0"/>
              </a:spcAft>
              <a:buNone/>
            </a:pPr>
            <a:r>
              <a:rPr b="1" lang="en" sz="1200">
                <a:solidFill>
                  <a:srgbClr val="263248"/>
                </a:solidFill>
                <a:latin typeface="Roboto Condensed"/>
                <a:ea typeface="Roboto Condensed"/>
                <a:cs typeface="Roboto Condensed"/>
                <a:sym typeface="Roboto Condensed"/>
              </a:rPr>
              <a:t>Risk Ranking</a:t>
            </a:r>
            <a:endParaRPr b="1" sz="1200">
              <a:solidFill>
                <a:srgbClr val="263248"/>
              </a:solidFill>
              <a:latin typeface="Roboto Condensed"/>
              <a:ea typeface="Roboto Condensed"/>
              <a:cs typeface="Roboto Condensed"/>
              <a:sym typeface="Roboto Condensed"/>
            </a:endParaRPr>
          </a:p>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440" name="Google Shape;440;p23"/>
          <p:cNvSpPr/>
          <p:nvPr/>
        </p:nvSpPr>
        <p:spPr>
          <a:xfrm flipH="1">
            <a:off x="6941650" y="1612975"/>
            <a:ext cx="1678200" cy="1563600"/>
          </a:xfrm>
          <a:prstGeom prst="parallelogram">
            <a:avLst>
              <a:gd fmla="val 38810" name="adj"/>
            </a:avLst>
          </a:prstGeom>
          <a:solidFill>
            <a:srgbClr val="3F5378"/>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Facility Workflow</a:t>
            </a:r>
            <a:endParaRPr sz="1200">
              <a:solidFill>
                <a:schemeClr val="lt1"/>
              </a:solidFill>
              <a:latin typeface="Roboto Condensed Light"/>
              <a:ea typeface="Roboto Condensed Light"/>
              <a:cs typeface="Roboto Condensed Light"/>
              <a:sym typeface="Roboto Condensed Light"/>
            </a:endParaRPr>
          </a:p>
        </p:txBody>
      </p:sp>
      <p:sp>
        <p:nvSpPr>
          <p:cNvPr id="441" name="Google Shape;441;p23"/>
          <p:cNvSpPr txBox="1"/>
          <p:nvPr/>
        </p:nvSpPr>
        <p:spPr>
          <a:xfrm>
            <a:off x="7452525" y="574125"/>
            <a:ext cx="837600" cy="836100"/>
          </a:xfrm>
          <a:prstGeom prst="rect">
            <a:avLst/>
          </a:prstGeom>
          <a:solidFill>
            <a:srgbClr val="000000">
              <a:alpha val="0"/>
            </a:srgbClr>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latin typeface="Roboto Condensed Light"/>
                <a:ea typeface="Roboto Condensed Light"/>
                <a:cs typeface="Roboto Condensed Light"/>
                <a:sym typeface="Roboto Condensed Light"/>
              </a:rPr>
              <a:t>PreOp Free Text</a:t>
            </a:r>
            <a:endParaRPr sz="800">
              <a:latin typeface="Roboto Condensed Light"/>
              <a:ea typeface="Roboto Condensed Light"/>
              <a:cs typeface="Roboto Condensed Light"/>
              <a:sym typeface="Roboto Condensed Light"/>
            </a:endParaRPr>
          </a:p>
        </p:txBody>
      </p:sp>
      <p:pic>
        <p:nvPicPr>
          <p:cNvPr id="442" name="Google Shape;442;p23"/>
          <p:cNvPicPr preferRelativeResize="0"/>
          <p:nvPr/>
        </p:nvPicPr>
        <p:blipFill>
          <a:blip r:embed="rId3">
            <a:alphaModFix/>
          </a:blip>
          <a:stretch>
            <a:fillRect/>
          </a:stretch>
        </p:blipFill>
        <p:spPr>
          <a:xfrm>
            <a:off x="7671433" y="657725"/>
            <a:ext cx="399785" cy="453455"/>
          </a:xfrm>
          <a:prstGeom prst="rect">
            <a:avLst/>
          </a:prstGeom>
          <a:noFill/>
          <a:ln>
            <a:noFill/>
          </a:ln>
        </p:spPr>
      </p:pic>
      <p:sp>
        <p:nvSpPr>
          <p:cNvPr id="443" name="Google Shape;443;p23"/>
          <p:cNvSpPr txBox="1"/>
          <p:nvPr/>
        </p:nvSpPr>
        <p:spPr>
          <a:xfrm>
            <a:off x="6690525" y="574125"/>
            <a:ext cx="774900" cy="836100"/>
          </a:xfrm>
          <a:prstGeom prst="rect">
            <a:avLst/>
          </a:prstGeom>
          <a:solidFill>
            <a:srgbClr val="000000">
              <a:alpha val="0"/>
            </a:srgbClr>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800">
                <a:latin typeface="Roboto Condensed Light"/>
                <a:ea typeface="Roboto Condensed Light"/>
                <a:cs typeface="Roboto Condensed Light"/>
                <a:sym typeface="Roboto Condensed Light"/>
              </a:rPr>
              <a:t>Demographics</a:t>
            </a:r>
            <a:endParaRPr sz="800">
              <a:latin typeface="Roboto Condensed Light"/>
              <a:ea typeface="Roboto Condensed Light"/>
              <a:cs typeface="Roboto Condensed Light"/>
              <a:sym typeface="Roboto Condensed Light"/>
            </a:endParaRPr>
          </a:p>
        </p:txBody>
      </p:sp>
      <p:pic>
        <p:nvPicPr>
          <p:cNvPr id="444" name="Google Shape;444;p23"/>
          <p:cNvPicPr preferRelativeResize="0"/>
          <p:nvPr/>
        </p:nvPicPr>
        <p:blipFill>
          <a:blip r:embed="rId4">
            <a:alphaModFix/>
          </a:blip>
          <a:stretch>
            <a:fillRect/>
          </a:stretch>
        </p:blipFill>
        <p:spPr>
          <a:xfrm>
            <a:off x="6803655" y="610125"/>
            <a:ext cx="548640" cy="548640"/>
          </a:xfrm>
          <a:prstGeom prst="rect">
            <a:avLst/>
          </a:prstGeom>
          <a:noFill/>
          <a:ln>
            <a:noFill/>
          </a:ln>
        </p:spPr>
      </p:pic>
      <p:pic>
        <p:nvPicPr>
          <p:cNvPr id="445" name="Google Shape;445;p23"/>
          <p:cNvPicPr preferRelativeResize="0"/>
          <p:nvPr/>
        </p:nvPicPr>
        <p:blipFill>
          <a:blip r:embed="rId3">
            <a:alphaModFix/>
          </a:blip>
          <a:stretch>
            <a:fillRect/>
          </a:stretch>
        </p:blipFill>
        <p:spPr>
          <a:xfrm>
            <a:off x="2915550" y="3600197"/>
            <a:ext cx="177108" cy="201774"/>
          </a:xfrm>
          <a:prstGeom prst="rect">
            <a:avLst/>
          </a:prstGeom>
          <a:noFill/>
          <a:ln>
            <a:noFill/>
          </a:ln>
        </p:spPr>
      </p:pic>
      <p:pic>
        <p:nvPicPr>
          <p:cNvPr id="446" name="Google Shape;446;p23"/>
          <p:cNvPicPr preferRelativeResize="0"/>
          <p:nvPr/>
        </p:nvPicPr>
        <p:blipFill>
          <a:blip r:embed="rId4">
            <a:alphaModFix/>
          </a:blip>
          <a:stretch>
            <a:fillRect/>
          </a:stretch>
        </p:blipFill>
        <p:spPr>
          <a:xfrm>
            <a:off x="2596099" y="3576393"/>
            <a:ext cx="249300" cy="249381"/>
          </a:xfrm>
          <a:prstGeom prst="rect">
            <a:avLst/>
          </a:prstGeom>
          <a:noFill/>
          <a:ln>
            <a:noFill/>
          </a:ln>
        </p:spPr>
      </p:pic>
      <p:sp>
        <p:nvSpPr>
          <p:cNvPr id="447" name="Google Shape;447;p23"/>
          <p:cNvSpPr txBox="1"/>
          <p:nvPr/>
        </p:nvSpPr>
        <p:spPr>
          <a:xfrm>
            <a:off x="8227375" y="574125"/>
            <a:ext cx="900900" cy="836100"/>
          </a:xfrm>
          <a:prstGeom prst="rect">
            <a:avLst/>
          </a:prstGeom>
          <a:solidFill>
            <a:srgbClr val="000000">
              <a:alpha val="0"/>
            </a:srgbClr>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800">
                <a:latin typeface="Roboto Condensed Light"/>
                <a:ea typeface="Roboto Condensed Light"/>
                <a:cs typeface="Roboto Condensed Light"/>
                <a:sym typeface="Roboto Condensed Light"/>
              </a:rPr>
              <a:t>PostOp Free Text</a:t>
            </a:r>
            <a:endParaRPr sz="800">
              <a:latin typeface="Roboto Condensed Light"/>
              <a:ea typeface="Roboto Condensed Light"/>
              <a:cs typeface="Roboto Condensed Light"/>
              <a:sym typeface="Roboto Condensed Light"/>
            </a:endParaRPr>
          </a:p>
        </p:txBody>
      </p:sp>
      <p:pic>
        <p:nvPicPr>
          <p:cNvPr id="448" name="Google Shape;448;p23"/>
          <p:cNvPicPr preferRelativeResize="0"/>
          <p:nvPr/>
        </p:nvPicPr>
        <p:blipFill>
          <a:blip r:embed="rId5">
            <a:alphaModFix/>
          </a:blip>
          <a:stretch>
            <a:fillRect/>
          </a:stretch>
        </p:blipFill>
        <p:spPr>
          <a:xfrm>
            <a:off x="8477933" y="657725"/>
            <a:ext cx="399785" cy="453455"/>
          </a:xfrm>
          <a:prstGeom prst="rect">
            <a:avLst/>
          </a:prstGeom>
          <a:noFill/>
          <a:ln>
            <a:noFill/>
          </a:ln>
        </p:spPr>
      </p:pic>
      <p:pic>
        <p:nvPicPr>
          <p:cNvPr id="449" name="Google Shape;449;p23"/>
          <p:cNvPicPr preferRelativeResize="0"/>
          <p:nvPr/>
        </p:nvPicPr>
        <p:blipFill>
          <a:blip r:embed="rId5">
            <a:alphaModFix/>
          </a:blip>
          <a:stretch>
            <a:fillRect/>
          </a:stretch>
        </p:blipFill>
        <p:spPr>
          <a:xfrm>
            <a:off x="6647829" y="2600534"/>
            <a:ext cx="232026" cy="263242"/>
          </a:xfrm>
          <a:prstGeom prst="rect">
            <a:avLst/>
          </a:prstGeom>
          <a:noFill/>
          <a:ln>
            <a:noFill/>
          </a:ln>
        </p:spPr>
      </p:pic>
      <p:pic>
        <p:nvPicPr>
          <p:cNvPr id="450" name="Google Shape;450;p23"/>
          <p:cNvPicPr preferRelativeResize="0"/>
          <p:nvPr/>
        </p:nvPicPr>
        <p:blipFill>
          <a:blip r:embed="rId5">
            <a:alphaModFix/>
          </a:blip>
          <a:stretch>
            <a:fillRect/>
          </a:stretch>
        </p:blipFill>
        <p:spPr>
          <a:xfrm>
            <a:off x="3195636" y="3600192"/>
            <a:ext cx="177114" cy="2017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24"/>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CodeAssist Performance Summary</a:t>
            </a:r>
            <a:endParaRPr/>
          </a:p>
        </p:txBody>
      </p:sp>
      <p:graphicFrame>
        <p:nvGraphicFramePr>
          <p:cNvPr id="456" name="Google Shape;456;p24"/>
          <p:cNvGraphicFramePr/>
          <p:nvPr/>
        </p:nvGraphicFramePr>
        <p:xfrm>
          <a:off x="376588" y="2826550"/>
          <a:ext cx="3000000" cy="3000000"/>
        </p:xfrm>
        <a:graphic>
          <a:graphicData uri="http://schemas.openxmlformats.org/drawingml/2006/table">
            <a:tbl>
              <a:tblPr>
                <a:noFill/>
                <a:tableStyleId>{F124993F-1F00-4062-9C2C-9C48D39667A6}</a:tableStyleId>
              </a:tblPr>
              <a:tblGrid>
                <a:gridCol w="1025825"/>
                <a:gridCol w="863100"/>
                <a:gridCol w="959000"/>
                <a:gridCol w="959000"/>
                <a:gridCol w="959000"/>
                <a:gridCol w="959000"/>
                <a:gridCol w="959000"/>
                <a:gridCol w="959000"/>
              </a:tblGrid>
              <a:tr h="322225">
                <a:tc gridSpan="2" rowSpan="2">
                  <a:txBody>
                    <a:bodyPr>
                      <a:noAutofit/>
                    </a:bodyPr>
                    <a:lstStyle/>
                    <a:p>
                      <a:pPr indent="0" lvl="0" marL="0" rtl="0" algn="l">
                        <a:spcBef>
                          <a:spcPts val="0"/>
                        </a:spcBef>
                        <a:spcAft>
                          <a:spcPts val="0"/>
                        </a:spcAft>
                        <a:buNone/>
                      </a:pPr>
                      <a:r>
                        <a:t/>
                      </a:r>
                      <a:endParaRPr sz="1200">
                        <a:latin typeface="Roboto Condensed Light"/>
                        <a:ea typeface="Roboto Condensed Light"/>
                        <a:cs typeface="Roboto Condensed Light"/>
                        <a:sym typeface="Roboto Condensed Light"/>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434343"/>
                      </a:solidFill>
                      <a:prstDash val="solid"/>
                      <a:round/>
                      <a:headEnd len="sm" w="sm" type="none"/>
                      <a:tailEnd len="sm" w="sm" type="none"/>
                    </a:lnB>
                  </a:tcPr>
                </a:tc>
                <a:tc rowSpan="2" hMerge="1"/>
                <a:tc gridSpan="3">
                  <a:txBody>
                    <a:bodyPr>
                      <a:noAutofit/>
                    </a:bodyPr>
                    <a:lstStyle/>
                    <a:p>
                      <a:pPr indent="0" lvl="0" marL="0" rtl="0" algn="ctr">
                        <a:spcBef>
                          <a:spcPts val="0"/>
                        </a:spcBef>
                        <a:spcAft>
                          <a:spcPts val="0"/>
                        </a:spcAft>
                        <a:buNone/>
                      </a:pPr>
                      <a:r>
                        <a:rPr lang="en" sz="1200">
                          <a:latin typeface="Roboto Condensed Light"/>
                          <a:ea typeface="Roboto Condensed Light"/>
                          <a:cs typeface="Roboto Condensed Light"/>
                          <a:sym typeface="Roboto Condensed Light"/>
                        </a:rPr>
                        <a:t>All Cases</a:t>
                      </a:r>
                      <a:endParaRPr sz="1200">
                        <a:latin typeface="Roboto Condensed Light"/>
                        <a:ea typeface="Roboto Condensed Light"/>
                        <a:cs typeface="Roboto Condensed Light"/>
                        <a:sym typeface="Roboto Condensed Light"/>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hMerge="1"/>
                <a:tc hMerge="1"/>
                <a:tc gridSpan="3">
                  <a:txBody>
                    <a:bodyPr>
                      <a:noAutofit/>
                    </a:bodyPr>
                    <a:lstStyle/>
                    <a:p>
                      <a:pPr indent="0" lvl="0" marL="0" rtl="0" algn="ctr">
                        <a:spcBef>
                          <a:spcPts val="0"/>
                        </a:spcBef>
                        <a:spcAft>
                          <a:spcPts val="0"/>
                        </a:spcAft>
                        <a:buNone/>
                      </a:pPr>
                      <a:r>
                        <a:rPr lang="en" sz="1200">
                          <a:latin typeface="Roboto Condensed Light"/>
                          <a:ea typeface="Roboto Condensed Light"/>
                          <a:cs typeface="Roboto Condensed Light"/>
                          <a:sym typeface="Roboto Condensed Light"/>
                        </a:rPr>
                        <a:t>Single Output Cases</a:t>
                      </a:r>
                      <a:endParaRPr sz="1200">
                        <a:latin typeface="Roboto Condensed Light"/>
                        <a:ea typeface="Roboto Condensed Light"/>
                        <a:cs typeface="Roboto Condensed Light"/>
                        <a:sym typeface="Roboto Condensed Light"/>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hMerge="1"/>
                <a:tc hMerge="1"/>
              </a:tr>
              <a:tr h="331425">
                <a:tc gridSpan="2" vMerge="1"/>
                <a:tc hMerge="1" vMerge="1"/>
                <a:tc>
                  <a:txBody>
                    <a:bodyPr>
                      <a:noAutofit/>
                    </a:bodyPr>
                    <a:lstStyle/>
                    <a:p>
                      <a:pPr indent="0" lvl="0" marL="0" rtl="0" algn="ctr">
                        <a:spcBef>
                          <a:spcPts val="0"/>
                        </a:spcBef>
                        <a:spcAft>
                          <a:spcPts val="0"/>
                        </a:spcAft>
                        <a:buNone/>
                      </a:pPr>
                      <a:r>
                        <a:rPr lang="en" sz="1000">
                          <a:latin typeface="Roboto Condensed Light"/>
                          <a:ea typeface="Roboto Condensed Light"/>
                          <a:cs typeface="Roboto Condensed Light"/>
                          <a:sym typeface="Roboto Condensed Light"/>
                        </a:rPr>
                        <a:t>Human*</a:t>
                      </a:r>
                      <a:endParaRPr sz="1000">
                        <a:latin typeface="Roboto Condensed Light"/>
                        <a:ea typeface="Roboto Condensed Light"/>
                        <a:cs typeface="Roboto Condensed Light"/>
                        <a:sym typeface="Roboto Condensed Light"/>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0"/>
                        </a:spcAft>
                        <a:buNone/>
                      </a:pPr>
                      <a:r>
                        <a:rPr lang="en" sz="1000">
                          <a:latin typeface="Roboto Condensed Light"/>
                          <a:ea typeface="Roboto Condensed Light"/>
                          <a:cs typeface="Roboto Condensed Light"/>
                          <a:sym typeface="Roboto Condensed Light"/>
                        </a:rPr>
                        <a:t>PreOp Notes</a:t>
                      </a:r>
                      <a:endParaRPr sz="1000">
                        <a:latin typeface="Roboto Condensed Light"/>
                        <a:ea typeface="Roboto Condensed Light"/>
                        <a:cs typeface="Roboto Condensed Light"/>
                        <a:sym typeface="Roboto Condensed Light"/>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latin typeface="Roboto Condensed Light"/>
                          <a:ea typeface="Roboto Condensed Light"/>
                          <a:cs typeface="Roboto Condensed Light"/>
                          <a:sym typeface="Roboto Condensed Light"/>
                        </a:rPr>
                        <a:t>PostOp Notes</a:t>
                      </a:r>
                      <a:endParaRPr sz="1000">
                        <a:latin typeface="Roboto Condensed Light"/>
                        <a:ea typeface="Roboto Condensed Light"/>
                        <a:cs typeface="Roboto Condensed Light"/>
                        <a:sym typeface="Roboto Condensed Light"/>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marR="0" rtl="0" algn="ctr">
                        <a:lnSpc>
                          <a:spcPct val="100000"/>
                        </a:lnSpc>
                        <a:spcBef>
                          <a:spcPts val="0"/>
                        </a:spcBef>
                        <a:spcAft>
                          <a:spcPts val="0"/>
                        </a:spcAft>
                        <a:buNone/>
                      </a:pPr>
                      <a:r>
                        <a:rPr lang="en" sz="1000">
                          <a:latin typeface="Roboto Condensed Light"/>
                          <a:ea typeface="Roboto Condensed Light"/>
                          <a:cs typeface="Roboto Condensed Light"/>
                          <a:sym typeface="Roboto Condensed Light"/>
                        </a:rPr>
                        <a:t>Human*</a:t>
                      </a:r>
                      <a:endParaRPr sz="1000">
                        <a:latin typeface="Roboto Condensed Light"/>
                        <a:ea typeface="Roboto Condensed Light"/>
                        <a:cs typeface="Roboto Condensed Light"/>
                        <a:sym typeface="Roboto Condensed Light"/>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FEFEF"/>
                    </a:solidFill>
                  </a:tcPr>
                </a:tc>
                <a:tc>
                  <a:txBody>
                    <a:bodyPr>
                      <a:noAutofit/>
                    </a:bodyPr>
                    <a:lstStyle/>
                    <a:p>
                      <a:pPr indent="0" lvl="0" marL="0" rtl="0" algn="ctr">
                        <a:spcBef>
                          <a:spcPts val="0"/>
                        </a:spcBef>
                        <a:spcAft>
                          <a:spcPts val="0"/>
                        </a:spcAft>
                        <a:buNone/>
                      </a:pPr>
                      <a:r>
                        <a:rPr lang="en" sz="1000">
                          <a:latin typeface="Roboto Condensed Light"/>
                          <a:ea typeface="Roboto Condensed Light"/>
                          <a:cs typeface="Roboto Condensed Light"/>
                          <a:sym typeface="Roboto Condensed Light"/>
                        </a:rPr>
                        <a:t>PreOp Notes</a:t>
                      </a:r>
                      <a:endParaRPr sz="1000">
                        <a:latin typeface="Roboto Condensed Light"/>
                        <a:ea typeface="Roboto Condensed Light"/>
                        <a:cs typeface="Roboto Condensed Light"/>
                        <a:sym typeface="Roboto Condensed Light"/>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latin typeface="Roboto Condensed Light"/>
                          <a:ea typeface="Roboto Condensed Light"/>
                          <a:cs typeface="Roboto Condensed Light"/>
                          <a:sym typeface="Roboto Condensed Light"/>
                        </a:rPr>
                        <a:t>PostOp Notes</a:t>
                      </a:r>
                      <a:endParaRPr sz="1000">
                        <a:latin typeface="Roboto Condensed Light"/>
                        <a:ea typeface="Roboto Condensed Light"/>
                        <a:cs typeface="Roboto Condensed Light"/>
                        <a:sym typeface="Roboto Condensed Light"/>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345725">
                <a:tc rowSpan="2">
                  <a:txBody>
                    <a:bodyPr>
                      <a:noAutofit/>
                    </a:bodyPr>
                    <a:lstStyle/>
                    <a:p>
                      <a:pPr indent="0" lvl="0" marL="0" rtl="0" algn="ctr">
                        <a:spcBef>
                          <a:spcPts val="0"/>
                        </a:spcBef>
                        <a:spcAft>
                          <a:spcPts val="0"/>
                        </a:spcAft>
                        <a:buNone/>
                      </a:pPr>
                      <a:r>
                        <a:rPr lang="en" sz="1200">
                          <a:latin typeface="Roboto Condensed Light"/>
                          <a:ea typeface="Roboto Condensed Light"/>
                          <a:cs typeface="Roboto Condensed Light"/>
                          <a:sym typeface="Roboto Condensed Light"/>
                        </a:rPr>
                        <a:t>Billing Code Prediction</a:t>
                      </a:r>
                      <a:endParaRPr sz="1200">
                        <a:latin typeface="Roboto Condensed Light"/>
                        <a:ea typeface="Roboto Condensed Light"/>
                        <a:cs typeface="Roboto Condensed Light"/>
                        <a:sym typeface="Roboto Condensed Light"/>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FF9800"/>
                    </a:solidFill>
                  </a:tcPr>
                </a:tc>
                <a:tc>
                  <a:txBody>
                    <a:bodyPr>
                      <a:noAutofit/>
                    </a:bodyPr>
                    <a:lstStyle/>
                    <a:p>
                      <a:pPr indent="0" lvl="0" marL="0" rtl="0" algn="ctr">
                        <a:spcBef>
                          <a:spcPts val="0"/>
                        </a:spcBef>
                        <a:spcAft>
                          <a:spcPts val="0"/>
                        </a:spcAft>
                        <a:buNone/>
                      </a:pPr>
                      <a:r>
                        <a:rPr lang="en" sz="1200">
                          <a:latin typeface="Roboto Condensed Light"/>
                          <a:ea typeface="Roboto Condensed Light"/>
                          <a:cs typeface="Roboto Condensed Light"/>
                          <a:sym typeface="Roboto Condensed Light"/>
                        </a:rPr>
                        <a:t>Surgery</a:t>
                      </a:r>
                      <a:endParaRPr sz="1200">
                        <a:latin typeface="Roboto Condensed Light"/>
                        <a:ea typeface="Roboto Condensed Light"/>
                        <a:cs typeface="Roboto Condensed Light"/>
                        <a:sym typeface="Roboto Condensed Light"/>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Roboto Condensed Light"/>
                          <a:ea typeface="Roboto Condensed Light"/>
                          <a:cs typeface="Roboto Condensed Light"/>
                          <a:sym typeface="Roboto Condensed Light"/>
                        </a:rPr>
                        <a:t>49.4%</a:t>
                      </a:r>
                      <a:endParaRPr sz="1200">
                        <a:latin typeface="Roboto Condensed Light"/>
                        <a:ea typeface="Roboto Condensed Light"/>
                        <a:cs typeface="Roboto Condensed Light"/>
                        <a:sym typeface="Roboto Condensed Light"/>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FEFEF"/>
                    </a:solidFill>
                  </a:tcPr>
                </a:tc>
                <a:tc>
                  <a:txBody>
                    <a:bodyPr>
                      <a:noAutofit/>
                    </a:bodyPr>
                    <a:lstStyle/>
                    <a:p>
                      <a:pPr indent="0" lvl="0" marL="0" rtl="0" algn="ctr">
                        <a:lnSpc>
                          <a:spcPct val="115000"/>
                        </a:lnSpc>
                        <a:spcBef>
                          <a:spcPts val="0"/>
                        </a:spcBef>
                        <a:spcAft>
                          <a:spcPts val="0"/>
                        </a:spcAft>
                        <a:buNone/>
                      </a:pPr>
                      <a:r>
                        <a:rPr lang="en" sz="1200">
                          <a:latin typeface="Roboto Condensed Light"/>
                          <a:ea typeface="Roboto Condensed Light"/>
                          <a:cs typeface="Roboto Condensed Light"/>
                          <a:sym typeface="Roboto Condensed Light"/>
                        </a:rPr>
                        <a:t>39.75%</a:t>
                      </a:r>
                      <a:endParaRPr sz="1200">
                        <a:latin typeface="Roboto Condensed Light"/>
                        <a:ea typeface="Roboto Condensed Light"/>
                        <a:cs typeface="Roboto Condensed Light"/>
                        <a:sym typeface="Roboto Condensed Light"/>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Roboto Condensed Light"/>
                          <a:ea typeface="Roboto Condensed Light"/>
                          <a:cs typeface="Roboto Condensed Light"/>
                          <a:sym typeface="Roboto Condensed Light"/>
                        </a:rPr>
                        <a:t>44.5</a:t>
                      </a:r>
                      <a:r>
                        <a:rPr lang="en" sz="1200">
                          <a:latin typeface="Roboto Condensed Light"/>
                          <a:ea typeface="Roboto Condensed Light"/>
                          <a:cs typeface="Roboto Condensed Light"/>
                          <a:sym typeface="Roboto Condensed Light"/>
                        </a:rPr>
                        <a:t>0%</a:t>
                      </a:r>
                      <a:endParaRPr sz="1200">
                        <a:latin typeface="Roboto Condensed Light"/>
                        <a:ea typeface="Roboto Condensed Light"/>
                        <a:cs typeface="Roboto Condensed Light"/>
                        <a:sym typeface="Roboto Condensed Light"/>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rPr lang="en" sz="1200">
                          <a:latin typeface="Roboto Condensed Light"/>
                          <a:ea typeface="Roboto Condensed Light"/>
                          <a:cs typeface="Roboto Condensed Light"/>
                          <a:sym typeface="Roboto Condensed Light"/>
                        </a:rPr>
                        <a:t>67</a:t>
                      </a:r>
                      <a:r>
                        <a:rPr lang="en" sz="1200">
                          <a:latin typeface="Roboto Condensed Light"/>
                          <a:ea typeface="Roboto Condensed Light"/>
                          <a:cs typeface="Roboto Condensed Light"/>
                          <a:sym typeface="Roboto Condensed Light"/>
                        </a:rPr>
                        <a:t>.30%</a:t>
                      </a:r>
                      <a:endParaRPr sz="1200">
                        <a:latin typeface="Roboto Condensed Light"/>
                        <a:ea typeface="Roboto Condensed Light"/>
                        <a:cs typeface="Roboto Condensed Light"/>
                        <a:sym typeface="Roboto Condensed Light"/>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FEFEF"/>
                    </a:solidFill>
                  </a:tcPr>
                </a:tc>
                <a:tc>
                  <a:txBody>
                    <a:bodyPr>
                      <a:noAutofit/>
                    </a:bodyPr>
                    <a:lstStyle/>
                    <a:p>
                      <a:pPr indent="0" lvl="0" marL="0" rtl="0" algn="ctr">
                        <a:lnSpc>
                          <a:spcPct val="115000"/>
                        </a:lnSpc>
                        <a:spcBef>
                          <a:spcPts val="0"/>
                        </a:spcBef>
                        <a:spcAft>
                          <a:spcPts val="0"/>
                        </a:spcAft>
                        <a:buNone/>
                      </a:pPr>
                      <a:r>
                        <a:rPr lang="en" sz="1200">
                          <a:latin typeface="Roboto Condensed Light"/>
                          <a:ea typeface="Roboto Condensed Light"/>
                          <a:cs typeface="Roboto Condensed Light"/>
                          <a:sym typeface="Roboto Condensed Light"/>
                        </a:rPr>
                        <a:t>56.5</a:t>
                      </a:r>
                      <a:r>
                        <a:rPr lang="en" sz="1200">
                          <a:latin typeface="Roboto Condensed Light"/>
                          <a:ea typeface="Roboto Condensed Light"/>
                          <a:cs typeface="Roboto Condensed Light"/>
                          <a:sym typeface="Roboto Condensed Light"/>
                        </a:rPr>
                        <a:t>0%</a:t>
                      </a:r>
                      <a:endParaRPr sz="1200">
                        <a:latin typeface="Roboto Condensed Light"/>
                        <a:ea typeface="Roboto Condensed Light"/>
                        <a:cs typeface="Roboto Condensed Light"/>
                        <a:sym typeface="Roboto Condensed Light"/>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Roboto Condensed Light"/>
                          <a:ea typeface="Roboto Condensed Light"/>
                          <a:cs typeface="Roboto Condensed Light"/>
                          <a:sym typeface="Roboto Condensed Light"/>
                        </a:rPr>
                        <a:t>61.10</a:t>
                      </a:r>
                      <a:r>
                        <a:rPr lang="en" sz="1200">
                          <a:latin typeface="Roboto Condensed Light"/>
                          <a:ea typeface="Roboto Condensed Light"/>
                          <a:cs typeface="Roboto Condensed Light"/>
                          <a:sym typeface="Roboto Condensed Light"/>
                        </a:rPr>
                        <a:t>%</a:t>
                      </a:r>
                      <a:endParaRPr sz="1200">
                        <a:latin typeface="Roboto Condensed Light"/>
                        <a:ea typeface="Roboto Condensed Light"/>
                        <a:cs typeface="Roboto Condensed Light"/>
                        <a:sym typeface="Roboto Condensed Light"/>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272125">
                <a:tc vMerge="1"/>
                <a:tc>
                  <a:txBody>
                    <a:bodyPr>
                      <a:noAutofit/>
                    </a:bodyPr>
                    <a:lstStyle/>
                    <a:p>
                      <a:pPr indent="0" lvl="0" marL="0" rtl="0" algn="ctr">
                        <a:spcBef>
                          <a:spcPts val="0"/>
                        </a:spcBef>
                        <a:spcAft>
                          <a:spcPts val="0"/>
                        </a:spcAft>
                        <a:buNone/>
                      </a:pPr>
                      <a:r>
                        <a:rPr lang="en" sz="1200">
                          <a:latin typeface="Roboto Condensed Light"/>
                          <a:ea typeface="Roboto Condensed Light"/>
                          <a:cs typeface="Roboto Condensed Light"/>
                          <a:sym typeface="Roboto Condensed Light"/>
                        </a:rPr>
                        <a:t>Anesthesia</a:t>
                      </a:r>
                      <a:endParaRPr sz="1200">
                        <a:latin typeface="Roboto Condensed Light"/>
                        <a:ea typeface="Roboto Condensed Light"/>
                        <a:cs typeface="Roboto Condensed Light"/>
                        <a:sym typeface="Roboto Condensed Light"/>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Roboto Condensed Light"/>
                          <a:ea typeface="Roboto Condensed Light"/>
                          <a:cs typeface="Roboto Condensed Light"/>
                          <a:sym typeface="Roboto Condensed Light"/>
                        </a:rPr>
                        <a:t>72.90%</a:t>
                      </a:r>
                      <a:endParaRPr sz="1200">
                        <a:latin typeface="Roboto Condensed Light"/>
                        <a:ea typeface="Roboto Condensed Light"/>
                        <a:cs typeface="Roboto Condensed Light"/>
                        <a:sym typeface="Roboto Condensed Light"/>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FEFEF"/>
                    </a:solidFill>
                  </a:tcPr>
                </a:tc>
                <a:tc>
                  <a:txBody>
                    <a:bodyPr>
                      <a:noAutofit/>
                    </a:bodyPr>
                    <a:lstStyle/>
                    <a:p>
                      <a:pPr indent="0" lvl="0" marL="0" rtl="0" algn="ctr">
                        <a:lnSpc>
                          <a:spcPct val="115000"/>
                        </a:lnSpc>
                        <a:spcBef>
                          <a:spcPts val="0"/>
                        </a:spcBef>
                        <a:spcAft>
                          <a:spcPts val="0"/>
                        </a:spcAft>
                        <a:buNone/>
                      </a:pPr>
                      <a:r>
                        <a:rPr lang="en" sz="1200">
                          <a:latin typeface="Roboto Condensed Light"/>
                          <a:ea typeface="Roboto Condensed Light"/>
                          <a:cs typeface="Roboto Condensed Light"/>
                          <a:sym typeface="Roboto Condensed Light"/>
                        </a:rPr>
                        <a:t>75.10%</a:t>
                      </a:r>
                      <a:endParaRPr sz="1200">
                        <a:latin typeface="Roboto Condensed Light"/>
                        <a:ea typeface="Roboto Condensed Light"/>
                        <a:cs typeface="Roboto Condensed Light"/>
                        <a:sym typeface="Roboto Condensed Light"/>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Roboto Condensed Light"/>
                          <a:ea typeface="Roboto Condensed Light"/>
                          <a:cs typeface="Roboto Condensed Light"/>
                          <a:sym typeface="Roboto Condensed Light"/>
                        </a:rPr>
                        <a:t>77.30%</a:t>
                      </a:r>
                      <a:endParaRPr sz="1200">
                        <a:latin typeface="Roboto Condensed Light"/>
                        <a:ea typeface="Roboto Condensed Light"/>
                        <a:cs typeface="Roboto Condensed Light"/>
                        <a:sym typeface="Roboto Condensed Light"/>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sz="1200"/>
                    </a:p>
                  </a:txBody>
                  <a:tcPr marT="91425" marB="91425" marR="91425" marL="91425">
                    <a:lnL cap="flat" cmpd="sng" w="9525">
                      <a:solidFill>
                        <a:srgbClr val="434343"/>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sz="1200"/>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sz="1200"/>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r h="345725">
                <a:tc>
                  <a:txBody>
                    <a:bodyPr>
                      <a:noAutofit/>
                    </a:bodyPr>
                    <a:lstStyle/>
                    <a:p>
                      <a:pPr indent="0" lvl="0" marL="0" rtl="0" algn="ctr">
                        <a:spcBef>
                          <a:spcPts val="0"/>
                        </a:spcBef>
                        <a:spcAft>
                          <a:spcPts val="0"/>
                        </a:spcAft>
                        <a:buNone/>
                      </a:pPr>
                      <a:r>
                        <a:rPr lang="en" sz="1200">
                          <a:latin typeface="Roboto Condensed Light"/>
                          <a:ea typeface="Roboto Condensed Light"/>
                          <a:cs typeface="Roboto Condensed Light"/>
                          <a:sym typeface="Roboto Condensed Light"/>
                        </a:rPr>
                        <a:t>Risk Prediction</a:t>
                      </a:r>
                      <a:endParaRPr sz="1200">
                        <a:latin typeface="Roboto Condensed Light"/>
                        <a:ea typeface="Roboto Condensed Light"/>
                        <a:cs typeface="Roboto Condensed Light"/>
                        <a:sym typeface="Roboto Condensed Light"/>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FF9800">
                        <a:alpha val="51540"/>
                      </a:srgbClr>
                    </a:solidFill>
                  </a:tcPr>
                </a:tc>
                <a:tc>
                  <a:txBody>
                    <a:bodyPr>
                      <a:noAutofit/>
                    </a:bodyPr>
                    <a:lstStyle/>
                    <a:p>
                      <a:pPr indent="0" lvl="0" marL="0" rtl="0" algn="ctr">
                        <a:spcBef>
                          <a:spcPts val="0"/>
                        </a:spcBef>
                        <a:spcAft>
                          <a:spcPts val="0"/>
                        </a:spcAft>
                        <a:buNone/>
                      </a:pPr>
                      <a:r>
                        <a:rPr lang="en" sz="1200">
                          <a:latin typeface="Roboto Condensed Light"/>
                          <a:ea typeface="Roboto Condensed Light"/>
                          <a:cs typeface="Roboto Condensed Light"/>
                          <a:sym typeface="Roboto Condensed Light"/>
                        </a:rPr>
                        <a:t>All</a:t>
                      </a:r>
                      <a:endParaRPr sz="1200">
                        <a:latin typeface="Roboto Condensed Light"/>
                        <a:ea typeface="Roboto Condensed Light"/>
                        <a:cs typeface="Roboto Condensed Light"/>
                        <a:sym typeface="Roboto Condensed Light"/>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Roboto Condensed Light"/>
                          <a:ea typeface="Roboto Condensed Light"/>
                          <a:cs typeface="Roboto Condensed Light"/>
                          <a:sym typeface="Roboto Condensed Light"/>
                        </a:rPr>
                        <a:t>57.9%</a:t>
                      </a:r>
                      <a:endParaRPr sz="1200">
                        <a:latin typeface="Roboto Condensed Light"/>
                        <a:ea typeface="Roboto Condensed Light"/>
                        <a:cs typeface="Roboto Condensed Light"/>
                        <a:sym typeface="Roboto Condensed Light"/>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solidFill>
                      <a:srgbClr val="EFEFEF"/>
                    </a:solidFill>
                  </a:tcPr>
                </a:tc>
                <a:tc>
                  <a:txBody>
                    <a:bodyPr>
                      <a:noAutofit/>
                    </a:bodyPr>
                    <a:lstStyle/>
                    <a:p>
                      <a:pPr indent="0" lvl="0" marL="0" rtl="0" algn="ctr">
                        <a:lnSpc>
                          <a:spcPct val="115000"/>
                        </a:lnSpc>
                        <a:spcBef>
                          <a:spcPts val="0"/>
                        </a:spcBef>
                        <a:spcAft>
                          <a:spcPts val="0"/>
                        </a:spcAft>
                        <a:buNone/>
                      </a:pPr>
                      <a:r>
                        <a:rPr lang="en" sz="1200">
                          <a:latin typeface="Roboto Condensed Light"/>
                          <a:ea typeface="Roboto Condensed Light"/>
                          <a:cs typeface="Roboto Condensed Light"/>
                          <a:sym typeface="Roboto Condensed Light"/>
                        </a:rPr>
                        <a:t>70.70%</a:t>
                      </a:r>
                      <a:endParaRPr sz="1200">
                        <a:latin typeface="Roboto Condensed Light"/>
                        <a:ea typeface="Roboto Condensed Light"/>
                        <a:cs typeface="Roboto Condensed Light"/>
                        <a:sym typeface="Roboto Condensed Light"/>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Roboto Condensed Light"/>
                          <a:ea typeface="Roboto Condensed Light"/>
                          <a:cs typeface="Roboto Condensed Light"/>
                          <a:sym typeface="Roboto Condensed Light"/>
                        </a:rPr>
                        <a:t>71.56%</a:t>
                      </a:r>
                      <a:endParaRPr sz="1200">
                        <a:latin typeface="Roboto Condensed Light"/>
                        <a:ea typeface="Roboto Condensed Light"/>
                        <a:cs typeface="Roboto Condensed Light"/>
                        <a:sym typeface="Roboto Condensed Light"/>
                      </a:endParaRPr>
                    </a:p>
                  </a:txBody>
                  <a:tcPr marT="91425" marB="91425" marR="91425" marL="91425" anchor="ctr">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sz="1200"/>
                    </a:p>
                  </a:txBody>
                  <a:tcPr marT="91425" marB="91425" marR="91425" marL="91425">
                    <a:lnL cap="flat" cmpd="sng" w="9525">
                      <a:solidFill>
                        <a:srgbClr val="434343"/>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sz="1200"/>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noAutofit/>
                    </a:bodyPr>
                    <a:lstStyle/>
                    <a:p>
                      <a:pPr indent="0" lvl="0" marL="0" rtl="0" algn="l">
                        <a:spcBef>
                          <a:spcPts val="0"/>
                        </a:spcBef>
                        <a:spcAft>
                          <a:spcPts val="0"/>
                        </a:spcAft>
                        <a:buNone/>
                      </a:pPr>
                      <a:r>
                        <a:t/>
                      </a:r>
                      <a:endParaRPr sz="1200"/>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r>
            </a:tbl>
          </a:graphicData>
        </a:graphic>
      </p:graphicFrame>
      <p:sp>
        <p:nvSpPr>
          <p:cNvPr id="457" name="Google Shape;457;p2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pSp>
        <p:nvGrpSpPr>
          <p:cNvPr id="458" name="Google Shape;458;p24"/>
          <p:cNvGrpSpPr/>
          <p:nvPr/>
        </p:nvGrpSpPr>
        <p:grpSpPr>
          <a:xfrm>
            <a:off x="2269413" y="1663650"/>
            <a:ext cx="5076475" cy="992000"/>
            <a:chOff x="2078050" y="1435050"/>
            <a:chExt cx="5076475" cy="992000"/>
          </a:xfrm>
        </p:grpSpPr>
        <p:sp>
          <p:nvSpPr>
            <p:cNvPr id="459" name="Google Shape;459;p24"/>
            <p:cNvSpPr/>
            <p:nvPr/>
          </p:nvSpPr>
          <p:spPr>
            <a:xfrm>
              <a:off x="3168111" y="1939250"/>
              <a:ext cx="1042500" cy="487800"/>
            </a:xfrm>
            <a:prstGeom prst="parallelogram">
              <a:avLst>
                <a:gd fmla="val 69944" name="adj"/>
              </a:avLst>
            </a:prstGeom>
            <a:solidFill>
              <a:srgbClr val="FF9800"/>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100">
                <a:solidFill>
                  <a:srgbClr val="263248"/>
                </a:solidFill>
                <a:latin typeface="Roboto Condensed"/>
                <a:ea typeface="Roboto Condensed"/>
                <a:cs typeface="Roboto Condensed"/>
                <a:sym typeface="Roboto Condensed"/>
              </a:endParaRPr>
            </a:p>
          </p:txBody>
        </p:sp>
        <p:sp>
          <p:nvSpPr>
            <p:cNvPr id="460" name="Google Shape;460;p24"/>
            <p:cNvSpPr/>
            <p:nvPr/>
          </p:nvSpPr>
          <p:spPr>
            <a:xfrm>
              <a:off x="2132360" y="1435079"/>
              <a:ext cx="1393200" cy="991200"/>
            </a:xfrm>
            <a:prstGeom prst="homePlate">
              <a:avLst>
                <a:gd fmla="val 33046" name="adj"/>
              </a:avLst>
            </a:prstGeom>
            <a:solidFill>
              <a:srgbClr val="B7B7B7"/>
            </a:solidFill>
            <a:ln cap="flat" cmpd="sng" w="38100">
              <a:solidFill>
                <a:schemeClr val="lt1"/>
              </a:solidFill>
              <a:prstDash val="solid"/>
              <a:round/>
              <a:headEnd len="sm" w="sm" type="none"/>
              <a:tailEnd len="sm" w="sm" type="none"/>
            </a:ln>
          </p:spPr>
          <p:txBody>
            <a:bodyPr anchorCtr="0" anchor="ctr" bIns="91425" lIns="91425" spcFirstLastPara="1" rIns="0" wrap="square" tIns="91425">
              <a:noAutofit/>
            </a:bodyPr>
            <a:lstStyle/>
            <a:p>
              <a:pPr indent="0" lvl="0" marL="0" rtl="0" algn="l">
                <a:spcBef>
                  <a:spcPts val="0"/>
                </a:spcBef>
                <a:spcAft>
                  <a:spcPts val="0"/>
                </a:spcAft>
                <a:buNone/>
              </a:pPr>
              <a:r>
                <a:t/>
              </a:r>
              <a:endParaRPr sz="1000">
                <a:solidFill>
                  <a:schemeClr val="lt1"/>
                </a:solidFill>
                <a:latin typeface="Roboto Condensed Light"/>
                <a:ea typeface="Roboto Condensed Light"/>
                <a:cs typeface="Roboto Condensed Light"/>
                <a:sym typeface="Roboto Condensed Light"/>
              </a:endParaRPr>
            </a:p>
          </p:txBody>
        </p:sp>
        <p:sp>
          <p:nvSpPr>
            <p:cNvPr id="461" name="Google Shape;461;p24"/>
            <p:cNvSpPr/>
            <p:nvPr/>
          </p:nvSpPr>
          <p:spPr>
            <a:xfrm>
              <a:off x="2078050" y="1435122"/>
              <a:ext cx="760200" cy="991200"/>
            </a:xfrm>
            <a:prstGeom prst="homePlate">
              <a:avLst>
                <a:gd fmla="val 50000" name="adj"/>
              </a:avLst>
            </a:prstGeom>
            <a:solidFill>
              <a:srgbClr val="B7B7B7"/>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lt1"/>
                </a:solidFill>
                <a:latin typeface="Roboto Condensed Light"/>
                <a:ea typeface="Roboto Condensed Light"/>
                <a:cs typeface="Roboto Condensed Light"/>
                <a:sym typeface="Roboto Condensed Light"/>
              </a:endParaRPr>
            </a:p>
          </p:txBody>
        </p:sp>
        <p:sp>
          <p:nvSpPr>
            <p:cNvPr id="462" name="Google Shape;462;p24"/>
            <p:cNvSpPr/>
            <p:nvPr/>
          </p:nvSpPr>
          <p:spPr>
            <a:xfrm flipH="1">
              <a:off x="3168050" y="1436025"/>
              <a:ext cx="2150700" cy="487800"/>
            </a:xfrm>
            <a:prstGeom prst="parallelogram">
              <a:avLst>
                <a:gd fmla="val 76516" name="adj"/>
              </a:avLst>
            </a:prstGeom>
            <a:solidFill>
              <a:srgbClr val="B7B7B7"/>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Roboto Condensed Light"/>
                <a:ea typeface="Roboto Condensed Light"/>
                <a:cs typeface="Roboto Condensed Light"/>
                <a:sym typeface="Roboto Condensed Light"/>
              </a:endParaRPr>
            </a:p>
          </p:txBody>
        </p:sp>
        <p:sp>
          <p:nvSpPr>
            <p:cNvPr id="463" name="Google Shape;463;p24"/>
            <p:cNvSpPr/>
            <p:nvPr/>
          </p:nvSpPr>
          <p:spPr>
            <a:xfrm>
              <a:off x="3851774" y="1939250"/>
              <a:ext cx="1467000" cy="487800"/>
            </a:xfrm>
            <a:prstGeom prst="parallelogram">
              <a:avLst>
                <a:gd fmla="val 61772" name="adj"/>
              </a:avLst>
            </a:prstGeom>
            <a:solidFill>
              <a:srgbClr val="B7B7B7"/>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Roboto Condensed Light"/>
                <a:ea typeface="Roboto Condensed Light"/>
                <a:cs typeface="Roboto Condensed Light"/>
                <a:sym typeface="Roboto Condensed Light"/>
              </a:endParaRPr>
            </a:p>
          </p:txBody>
        </p:sp>
        <p:sp>
          <p:nvSpPr>
            <p:cNvPr id="464" name="Google Shape;464;p24"/>
            <p:cNvSpPr/>
            <p:nvPr/>
          </p:nvSpPr>
          <p:spPr>
            <a:xfrm>
              <a:off x="5241778" y="1435114"/>
              <a:ext cx="1253400" cy="991200"/>
            </a:xfrm>
            <a:prstGeom prst="chevron">
              <a:avLst>
                <a:gd fmla="val 39129" name="adj"/>
              </a:avLst>
            </a:prstGeom>
            <a:solidFill>
              <a:srgbClr val="FF9800">
                <a:alpha val="51540"/>
              </a:srgbClr>
            </a:solidFill>
            <a:ln cap="flat" cmpd="sng" w="38100">
              <a:solidFill>
                <a:schemeClr val="lt1"/>
              </a:solidFill>
              <a:prstDash val="solid"/>
              <a:round/>
              <a:headEnd len="sm" w="sm" type="none"/>
              <a:tailEnd len="sm" w="sm" type="none"/>
            </a:ln>
          </p:spPr>
          <p:txBody>
            <a:bodyPr anchorCtr="0" anchor="ctr" bIns="91425" lIns="91425" spcFirstLastPara="1" rIns="0" wrap="square" tIns="91425">
              <a:noAutofit/>
            </a:bodyPr>
            <a:lstStyle/>
            <a:p>
              <a:pPr indent="0" lvl="0" marL="0" marR="0" rtl="0" algn="r">
                <a:lnSpc>
                  <a:spcPct val="100000"/>
                </a:lnSpc>
                <a:spcBef>
                  <a:spcPts val="0"/>
                </a:spcBef>
                <a:spcAft>
                  <a:spcPts val="0"/>
                </a:spcAft>
                <a:buNone/>
              </a:pPr>
              <a:r>
                <a:t/>
              </a:r>
              <a:endParaRPr sz="1000">
                <a:solidFill>
                  <a:schemeClr val="lt1"/>
                </a:solidFill>
                <a:latin typeface="Roboto Condensed Light"/>
                <a:ea typeface="Roboto Condensed Light"/>
                <a:cs typeface="Roboto Condensed Light"/>
                <a:sym typeface="Roboto Condensed Light"/>
              </a:endParaRPr>
            </a:p>
          </p:txBody>
        </p:sp>
        <p:sp>
          <p:nvSpPr>
            <p:cNvPr id="465" name="Google Shape;465;p24"/>
            <p:cNvSpPr/>
            <p:nvPr/>
          </p:nvSpPr>
          <p:spPr>
            <a:xfrm>
              <a:off x="4939164" y="1435050"/>
              <a:ext cx="709200" cy="991200"/>
            </a:xfrm>
            <a:prstGeom prst="chevron">
              <a:avLst>
                <a:gd fmla="val 53515" name="adj"/>
              </a:avLst>
            </a:prstGeom>
            <a:solidFill>
              <a:srgbClr val="B7B7B7"/>
            </a:solidFill>
            <a:ln cap="flat" cmpd="sng" w="3810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marR="0" rtl="0" algn="r">
                <a:lnSpc>
                  <a:spcPct val="100000"/>
                </a:lnSpc>
                <a:spcBef>
                  <a:spcPts val="0"/>
                </a:spcBef>
                <a:spcAft>
                  <a:spcPts val="0"/>
                </a:spcAft>
                <a:buClr>
                  <a:srgbClr val="000000"/>
                </a:buClr>
                <a:buSzPts val="1100"/>
                <a:buFont typeface="Arial"/>
                <a:buNone/>
              </a:pPr>
              <a:r>
                <a:t/>
              </a:r>
              <a:endParaRPr sz="1000">
                <a:solidFill>
                  <a:schemeClr val="lt1"/>
                </a:solidFill>
                <a:latin typeface="Roboto Condensed Light"/>
                <a:ea typeface="Roboto Condensed Light"/>
                <a:cs typeface="Roboto Condensed Light"/>
                <a:sym typeface="Roboto Condensed Light"/>
              </a:endParaRPr>
            </a:p>
          </p:txBody>
        </p:sp>
        <p:sp>
          <p:nvSpPr>
            <p:cNvPr id="466" name="Google Shape;466;p24"/>
            <p:cNvSpPr/>
            <p:nvPr/>
          </p:nvSpPr>
          <p:spPr>
            <a:xfrm flipH="1">
              <a:off x="6112025" y="1436019"/>
              <a:ext cx="1042500" cy="487800"/>
            </a:xfrm>
            <a:prstGeom prst="parallelogram">
              <a:avLst>
                <a:gd fmla="val 74323" name="adj"/>
              </a:avLst>
            </a:prstGeom>
            <a:solidFill>
              <a:srgbClr val="B7B7B7"/>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lt1"/>
                </a:solidFill>
                <a:latin typeface="Roboto Condensed Light"/>
                <a:ea typeface="Roboto Condensed Light"/>
                <a:cs typeface="Roboto Condensed Light"/>
                <a:sym typeface="Roboto Condensed Light"/>
              </a:endParaRPr>
            </a:p>
          </p:txBody>
        </p:sp>
      </p:grpSp>
      <p:sp>
        <p:nvSpPr>
          <p:cNvPr id="467" name="Google Shape;467;p24"/>
          <p:cNvSpPr txBox="1"/>
          <p:nvPr/>
        </p:nvSpPr>
        <p:spPr>
          <a:xfrm>
            <a:off x="2270650" y="4853700"/>
            <a:ext cx="28722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Roboto Condensed Light"/>
                <a:ea typeface="Roboto Condensed Light"/>
                <a:cs typeface="Roboto Condensed Light"/>
                <a:sym typeface="Roboto Condensed Light"/>
              </a:rPr>
              <a:t>*Human results values are not based on binned predictions</a:t>
            </a:r>
            <a:endParaRPr sz="800">
              <a:latin typeface="Roboto Condensed Light"/>
              <a:ea typeface="Roboto Condensed Light"/>
              <a:cs typeface="Roboto Condensed Light"/>
              <a:sym typeface="Roboto Condensed Light"/>
            </a:endParaRPr>
          </a:p>
        </p:txBody>
      </p:sp>
      <p:sp>
        <p:nvSpPr>
          <p:cNvPr id="468" name="Google Shape;468;p24"/>
          <p:cNvSpPr txBox="1"/>
          <p:nvPr/>
        </p:nvSpPr>
        <p:spPr>
          <a:xfrm flipH="1" rot="10800000">
            <a:off x="194775" y="1663650"/>
            <a:ext cx="2553900" cy="11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25"/>
          <p:cNvSpPr txBox="1"/>
          <p:nvPr>
            <p:ph type="ctrTitle"/>
          </p:nvPr>
        </p:nvSpPr>
        <p:spPr>
          <a:xfrm>
            <a:off x="463525" y="3210748"/>
            <a:ext cx="4094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Pre-model Processing </a:t>
            </a:r>
            <a:endParaRPr/>
          </a:p>
        </p:txBody>
      </p:sp>
      <p:sp>
        <p:nvSpPr>
          <p:cNvPr id="474" name="Google Shape;474;p25"/>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75" name="Google Shape;475;p25"/>
          <p:cNvSpPr txBox="1"/>
          <p:nvPr/>
        </p:nvSpPr>
        <p:spPr>
          <a:xfrm>
            <a:off x="463525" y="226400"/>
            <a:ext cx="2181600" cy="3136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3000">
              <a:solidFill>
                <a:srgbClr val="3F5378"/>
              </a:solidFill>
              <a:latin typeface="Roboto Condensed"/>
              <a:ea typeface="Roboto Condensed"/>
              <a:cs typeface="Roboto Condensed"/>
              <a:sym typeface="Roboto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479" name="Shape 479"/>
        <p:cNvGrpSpPr/>
        <p:nvPr/>
      </p:nvGrpSpPr>
      <p:grpSpPr>
        <a:xfrm>
          <a:off x="0" y="0"/>
          <a:ext cx="0" cy="0"/>
          <a:chOff x="0" y="0"/>
          <a:chExt cx="0" cy="0"/>
        </a:xfrm>
      </p:grpSpPr>
      <p:sp>
        <p:nvSpPr>
          <p:cNvPr id="480" name="Google Shape;480;p26"/>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Preprocessing Step 1: </a:t>
            </a:r>
            <a:r>
              <a:rPr lang="en">
                <a:solidFill>
                  <a:schemeClr val="lt1"/>
                </a:solidFill>
              </a:rPr>
              <a:t>Text Feature Cleaning</a:t>
            </a:r>
            <a:endParaRPr/>
          </a:p>
        </p:txBody>
      </p:sp>
      <p:sp>
        <p:nvSpPr>
          <p:cNvPr id="481" name="Google Shape;481;p2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pSp>
        <p:nvGrpSpPr>
          <p:cNvPr id="482" name="Google Shape;482;p26"/>
          <p:cNvGrpSpPr/>
          <p:nvPr/>
        </p:nvGrpSpPr>
        <p:grpSpPr>
          <a:xfrm>
            <a:off x="282216" y="590918"/>
            <a:ext cx="369505" cy="369505"/>
            <a:chOff x="2594050" y="1631825"/>
            <a:chExt cx="439625" cy="439625"/>
          </a:xfrm>
        </p:grpSpPr>
        <p:sp>
          <p:nvSpPr>
            <p:cNvPr id="483" name="Google Shape;483;p26"/>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6"/>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6"/>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6"/>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26"/>
          <p:cNvSpPr txBox="1"/>
          <p:nvPr/>
        </p:nvSpPr>
        <p:spPr>
          <a:xfrm>
            <a:off x="2147550" y="2984850"/>
            <a:ext cx="954000" cy="537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t/>
            </a:r>
            <a:endParaRPr b="1" sz="1000">
              <a:solidFill>
                <a:srgbClr val="0C58D3"/>
              </a:solidFill>
              <a:latin typeface="Roboto"/>
              <a:ea typeface="Roboto"/>
              <a:cs typeface="Roboto"/>
              <a:sym typeface="Roboto"/>
            </a:endParaRPr>
          </a:p>
          <a:p>
            <a:pPr indent="0" lvl="0" marL="0" rtl="0" algn="ctr">
              <a:lnSpc>
                <a:spcPct val="115000"/>
              </a:lnSpc>
              <a:spcBef>
                <a:spcPts val="0"/>
              </a:spcBef>
              <a:spcAft>
                <a:spcPts val="0"/>
              </a:spcAft>
              <a:buNone/>
            </a:pPr>
            <a:r>
              <a:rPr b="1" lang="en" sz="1000">
                <a:solidFill>
                  <a:srgbClr val="0C58D3"/>
                </a:solidFill>
                <a:latin typeface="Roboto"/>
                <a:ea typeface="Roboto"/>
                <a:cs typeface="Roboto"/>
                <a:sym typeface="Roboto"/>
              </a:rPr>
              <a:t>Remove NA, Tokenize</a:t>
            </a:r>
            <a:endParaRPr b="1" sz="1000">
              <a:solidFill>
                <a:srgbClr val="0C58D3"/>
              </a:solidFill>
              <a:latin typeface="Roboto"/>
              <a:ea typeface="Roboto"/>
              <a:cs typeface="Roboto"/>
              <a:sym typeface="Roboto"/>
            </a:endParaRPr>
          </a:p>
        </p:txBody>
      </p:sp>
      <p:sp>
        <p:nvSpPr>
          <p:cNvPr id="488" name="Google Shape;488;p26"/>
          <p:cNvSpPr/>
          <p:nvPr/>
        </p:nvSpPr>
        <p:spPr>
          <a:xfrm flipH="1">
            <a:off x="2165848" y="2687622"/>
            <a:ext cx="1189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89" name="Google Shape;489;p26"/>
          <p:cNvSpPr/>
          <p:nvPr/>
        </p:nvSpPr>
        <p:spPr>
          <a:xfrm>
            <a:off x="2165943" y="2841448"/>
            <a:ext cx="1189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6"/>
          <p:cNvSpPr txBox="1"/>
          <p:nvPr/>
        </p:nvSpPr>
        <p:spPr>
          <a:xfrm>
            <a:off x="3352475" y="3030450"/>
            <a:ext cx="12027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C58D3"/>
                </a:solidFill>
                <a:latin typeface="Roboto"/>
                <a:ea typeface="Roboto"/>
                <a:cs typeface="Roboto"/>
                <a:sym typeface="Roboto"/>
              </a:rPr>
              <a:t>Lowercase, Deduplicate </a:t>
            </a:r>
            <a:endParaRPr b="1" sz="1000">
              <a:solidFill>
                <a:srgbClr val="0C58D3"/>
              </a:solidFill>
              <a:latin typeface="Roboto"/>
              <a:ea typeface="Roboto"/>
              <a:cs typeface="Roboto"/>
              <a:sym typeface="Roboto"/>
            </a:endParaRPr>
          </a:p>
        </p:txBody>
      </p:sp>
      <p:sp>
        <p:nvSpPr>
          <p:cNvPr id="491" name="Google Shape;491;p26"/>
          <p:cNvSpPr/>
          <p:nvPr/>
        </p:nvSpPr>
        <p:spPr>
          <a:xfrm flipH="1">
            <a:off x="3274011" y="2687622"/>
            <a:ext cx="1189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92" name="Google Shape;492;p26"/>
          <p:cNvSpPr/>
          <p:nvPr/>
        </p:nvSpPr>
        <p:spPr>
          <a:xfrm>
            <a:off x="3274105" y="2841448"/>
            <a:ext cx="1189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6"/>
          <p:cNvSpPr txBox="1"/>
          <p:nvPr/>
        </p:nvSpPr>
        <p:spPr>
          <a:xfrm>
            <a:off x="4536573" y="3030450"/>
            <a:ext cx="998700" cy="4464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lang="en" sz="1000">
                <a:solidFill>
                  <a:srgbClr val="0C58D3"/>
                </a:solidFill>
                <a:latin typeface="Roboto"/>
                <a:ea typeface="Roboto"/>
                <a:cs typeface="Roboto"/>
                <a:sym typeface="Roboto"/>
              </a:rPr>
              <a:t>Remove Stopwords</a:t>
            </a:r>
            <a:endParaRPr b="1" sz="1000">
              <a:solidFill>
                <a:srgbClr val="0C58D3"/>
              </a:solidFill>
              <a:latin typeface="Roboto"/>
              <a:ea typeface="Roboto"/>
              <a:cs typeface="Roboto"/>
              <a:sym typeface="Roboto"/>
            </a:endParaRPr>
          </a:p>
        </p:txBody>
      </p:sp>
      <p:sp>
        <p:nvSpPr>
          <p:cNvPr id="494" name="Google Shape;494;p26"/>
          <p:cNvSpPr/>
          <p:nvPr/>
        </p:nvSpPr>
        <p:spPr>
          <a:xfrm flipH="1">
            <a:off x="4384052" y="2686911"/>
            <a:ext cx="1189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  </a:t>
            </a:r>
            <a:endParaRPr/>
          </a:p>
        </p:txBody>
      </p:sp>
      <p:sp>
        <p:nvSpPr>
          <p:cNvPr id="495" name="Google Shape;495;p26"/>
          <p:cNvSpPr/>
          <p:nvPr/>
        </p:nvSpPr>
        <p:spPr>
          <a:xfrm>
            <a:off x="4384147" y="2840737"/>
            <a:ext cx="1189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496" name="Google Shape;496;p26"/>
          <p:cNvSpPr txBox="1"/>
          <p:nvPr/>
        </p:nvSpPr>
        <p:spPr>
          <a:xfrm>
            <a:off x="5699474" y="3030450"/>
            <a:ext cx="919800" cy="446400"/>
          </a:xfrm>
          <a:prstGeom prst="rect">
            <a:avLst/>
          </a:prstGeom>
          <a:noFill/>
          <a:ln>
            <a:noFill/>
          </a:ln>
        </p:spPr>
        <p:txBody>
          <a:bodyPr anchorCtr="0" anchor="b"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lang="en" sz="1000">
                <a:solidFill>
                  <a:srgbClr val="0C58D3"/>
                </a:solidFill>
                <a:latin typeface="Roboto"/>
                <a:ea typeface="Roboto"/>
                <a:cs typeface="Roboto"/>
                <a:sym typeface="Roboto"/>
              </a:rPr>
              <a:t>Stem, Lemmatize</a:t>
            </a:r>
            <a:endParaRPr b="1" sz="1000">
              <a:solidFill>
                <a:srgbClr val="858585"/>
              </a:solidFill>
              <a:latin typeface="Roboto"/>
              <a:ea typeface="Roboto"/>
              <a:cs typeface="Roboto"/>
              <a:sym typeface="Roboto"/>
            </a:endParaRPr>
          </a:p>
        </p:txBody>
      </p:sp>
      <p:sp>
        <p:nvSpPr>
          <p:cNvPr id="497" name="Google Shape;497;p26"/>
          <p:cNvSpPr/>
          <p:nvPr/>
        </p:nvSpPr>
        <p:spPr>
          <a:xfrm flipH="1">
            <a:off x="5495013" y="2686900"/>
            <a:ext cx="1189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a:t>  </a:t>
            </a:r>
            <a:endParaRPr/>
          </a:p>
        </p:txBody>
      </p:sp>
      <p:sp>
        <p:nvSpPr>
          <p:cNvPr id="498" name="Google Shape;498;p26"/>
          <p:cNvSpPr/>
          <p:nvPr/>
        </p:nvSpPr>
        <p:spPr>
          <a:xfrm>
            <a:off x="5495107" y="2840726"/>
            <a:ext cx="1189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499" name="Google Shape;499;p26"/>
          <p:cNvSpPr txBox="1"/>
          <p:nvPr/>
        </p:nvSpPr>
        <p:spPr>
          <a:xfrm>
            <a:off x="148575" y="2264125"/>
            <a:ext cx="1783500" cy="315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Preop Notes</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800">
                <a:latin typeface="Roboto Condensed Light"/>
                <a:ea typeface="Roboto Condensed Light"/>
                <a:cs typeface="Roboto Condensed Light"/>
                <a:sym typeface="Roboto Condensed Light"/>
              </a:rPr>
              <a:t>(Count = 49700 records)</a:t>
            </a:r>
            <a:endParaRPr>
              <a:latin typeface="Roboto Condensed Light"/>
              <a:ea typeface="Roboto Condensed Light"/>
              <a:cs typeface="Roboto Condensed Light"/>
              <a:sym typeface="Roboto Condensed Light"/>
            </a:endParaRPr>
          </a:p>
        </p:txBody>
      </p:sp>
      <p:sp>
        <p:nvSpPr>
          <p:cNvPr id="500" name="Google Shape;500;p26"/>
          <p:cNvSpPr txBox="1"/>
          <p:nvPr/>
        </p:nvSpPr>
        <p:spPr>
          <a:xfrm>
            <a:off x="2667000" y="3703375"/>
            <a:ext cx="3338400" cy="24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Condensed"/>
                <a:ea typeface="Roboto Condensed"/>
                <a:cs typeface="Roboto Condensed"/>
                <a:sym typeface="Roboto Condensed"/>
              </a:rPr>
              <a:t>Top 5 terms (total 11100 unique terms)</a:t>
            </a:r>
            <a:endParaRPr b="1">
              <a:latin typeface="Roboto Condensed"/>
              <a:ea typeface="Roboto Condensed"/>
              <a:cs typeface="Roboto Condensed"/>
              <a:sym typeface="Roboto Condensed"/>
            </a:endParaRPr>
          </a:p>
        </p:txBody>
      </p:sp>
      <p:sp>
        <p:nvSpPr>
          <p:cNvPr id="501" name="Google Shape;501;p26"/>
          <p:cNvSpPr txBox="1"/>
          <p:nvPr/>
        </p:nvSpPr>
        <p:spPr>
          <a:xfrm>
            <a:off x="2982575" y="3968925"/>
            <a:ext cx="1682100" cy="160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chemeClr val="dk1"/>
                </a:solidFill>
                <a:highlight>
                  <a:srgbClr val="FFFFFF"/>
                </a:highlight>
              </a:rPr>
              <a:t>musculoskelet</a:t>
            </a:r>
            <a:r>
              <a:rPr lang="en" sz="1050">
                <a:solidFill>
                  <a:schemeClr val="dk1"/>
                </a:solidFill>
                <a:highlight>
                  <a:srgbClr val="FFFFFF"/>
                </a:highlight>
              </a:rPr>
              <a:t>al</a:t>
            </a:r>
            <a:r>
              <a:rPr lang="en" sz="1050">
                <a:solidFill>
                  <a:schemeClr val="dk1"/>
                </a:solidFill>
                <a:highlight>
                  <a:srgbClr val="FFFFFF"/>
                </a:highlight>
              </a:rPr>
              <a:t>    24558</a:t>
            </a:r>
            <a:br>
              <a:rPr lang="en" sz="1050">
                <a:solidFill>
                  <a:schemeClr val="dk1"/>
                </a:solidFill>
                <a:highlight>
                  <a:srgbClr val="FFFFFF"/>
                </a:highlight>
              </a:rPr>
            </a:br>
            <a:r>
              <a:rPr lang="en" sz="1050">
                <a:solidFill>
                  <a:schemeClr val="dk1"/>
                </a:solidFill>
                <a:highlight>
                  <a:srgbClr val="FFFFFF"/>
                </a:highlight>
              </a:rPr>
              <a:t>neurologic</a:t>
            </a:r>
            <a:r>
              <a:rPr lang="en" sz="1050">
                <a:solidFill>
                  <a:schemeClr val="dk1"/>
                </a:solidFill>
                <a:highlight>
                  <a:srgbClr val="FFFFFF"/>
                </a:highlight>
              </a:rPr>
              <a:t>al</a:t>
            </a:r>
            <a:r>
              <a:rPr lang="en" sz="1050">
                <a:solidFill>
                  <a:schemeClr val="dk1"/>
                </a:solidFill>
                <a:highlight>
                  <a:srgbClr val="FFFFFF"/>
                </a:highlight>
              </a:rPr>
              <a:t>          20743</a:t>
            </a:r>
            <a:br>
              <a:rPr lang="en" sz="1050">
                <a:solidFill>
                  <a:schemeClr val="dk1"/>
                </a:solidFill>
                <a:highlight>
                  <a:srgbClr val="FFFFFF"/>
                </a:highlight>
              </a:rPr>
            </a:br>
            <a:r>
              <a:rPr lang="en" sz="1050">
                <a:solidFill>
                  <a:schemeClr val="dk1"/>
                </a:solidFill>
                <a:highlight>
                  <a:srgbClr val="FFFFFF"/>
                </a:highlight>
              </a:rPr>
              <a:t>cancer                   17601</a:t>
            </a:r>
            <a:br>
              <a:rPr lang="en" sz="1050">
                <a:solidFill>
                  <a:schemeClr val="dk1"/>
                </a:solidFill>
                <a:highlight>
                  <a:srgbClr val="FFFFFF"/>
                </a:highlight>
              </a:rPr>
            </a:br>
            <a:r>
              <a:rPr lang="en" sz="1050">
                <a:solidFill>
                  <a:schemeClr val="dk1"/>
                </a:solidFill>
                <a:highlight>
                  <a:srgbClr val="FFFFFF"/>
                </a:highlight>
              </a:rPr>
              <a:t>cardiovascul</a:t>
            </a:r>
            <a:r>
              <a:rPr lang="en" sz="1050">
                <a:solidFill>
                  <a:schemeClr val="dk1"/>
                </a:solidFill>
                <a:highlight>
                  <a:srgbClr val="FFFFFF"/>
                </a:highlight>
              </a:rPr>
              <a:t>ar</a:t>
            </a:r>
            <a:r>
              <a:rPr lang="en" sz="1050">
                <a:solidFill>
                  <a:schemeClr val="dk1"/>
                </a:solidFill>
                <a:highlight>
                  <a:srgbClr val="FFFFFF"/>
                </a:highlight>
              </a:rPr>
              <a:t>      17223</a:t>
            </a:r>
            <a:br>
              <a:rPr lang="en" sz="1050">
                <a:solidFill>
                  <a:schemeClr val="dk1"/>
                </a:solidFill>
                <a:highlight>
                  <a:srgbClr val="FFFFFF"/>
                </a:highlight>
              </a:rPr>
            </a:br>
            <a:r>
              <a:rPr lang="en" sz="1050">
                <a:solidFill>
                  <a:schemeClr val="dk1"/>
                </a:solidFill>
                <a:highlight>
                  <a:srgbClr val="FFFFFF"/>
                </a:highlight>
              </a:rPr>
              <a:t>gerd                      16001</a:t>
            </a:r>
            <a:br>
              <a:rPr lang="en" sz="1050">
                <a:solidFill>
                  <a:schemeClr val="dk1"/>
                </a:solidFill>
                <a:highlight>
                  <a:srgbClr val="FFFFFF"/>
                </a:highlight>
              </a:rPr>
            </a:br>
            <a:br>
              <a:rPr lang="en" sz="1050">
                <a:solidFill>
                  <a:schemeClr val="dk1"/>
                </a:solidFill>
                <a:highlight>
                  <a:srgbClr val="FFFFFF"/>
                </a:highlight>
              </a:rPr>
            </a:br>
            <a:br>
              <a:rPr lang="en" sz="1050">
                <a:solidFill>
                  <a:schemeClr val="dk1"/>
                </a:solidFill>
                <a:highlight>
                  <a:srgbClr val="FFFFFF"/>
                </a:highlight>
              </a:rPr>
            </a:br>
            <a:endParaRPr>
              <a:latin typeface="Roboto Condensed Light"/>
              <a:ea typeface="Roboto Condensed Light"/>
              <a:cs typeface="Roboto Condensed Light"/>
              <a:sym typeface="Roboto Condensed Light"/>
            </a:endParaRPr>
          </a:p>
        </p:txBody>
      </p:sp>
      <p:sp>
        <p:nvSpPr>
          <p:cNvPr id="502" name="Google Shape;502;p26"/>
          <p:cNvSpPr txBox="1"/>
          <p:nvPr/>
        </p:nvSpPr>
        <p:spPr>
          <a:xfrm>
            <a:off x="7006575" y="2122525"/>
            <a:ext cx="1783500" cy="446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Post Processed</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800">
                <a:latin typeface="Roboto Condensed Light"/>
                <a:ea typeface="Roboto Condensed Light"/>
                <a:cs typeface="Roboto Condensed Light"/>
                <a:sym typeface="Roboto Condensed Light"/>
              </a:rPr>
              <a:t>(Count = 44214  records)</a:t>
            </a:r>
            <a:endParaRPr>
              <a:latin typeface="Roboto Condensed Light"/>
              <a:ea typeface="Roboto Condensed Light"/>
              <a:cs typeface="Roboto Condensed Light"/>
              <a:sym typeface="Roboto Condensed Light"/>
            </a:endParaRPr>
          </a:p>
        </p:txBody>
      </p:sp>
      <p:sp>
        <p:nvSpPr>
          <p:cNvPr id="503" name="Google Shape;503;p26"/>
          <p:cNvSpPr/>
          <p:nvPr/>
        </p:nvSpPr>
        <p:spPr>
          <a:xfrm>
            <a:off x="5342915" y="1443550"/>
            <a:ext cx="1480500" cy="766200"/>
          </a:xfrm>
          <a:prstGeom prst="rect">
            <a:avLst/>
          </a:prstGeom>
          <a:solidFill>
            <a:srgbClr val="3F5378"/>
          </a:solidFill>
          <a:ln cap="flat" cmpd="sng" w="38100">
            <a:solidFill>
              <a:schemeClr val="lt1"/>
            </a:solidFill>
            <a:prstDash val="solid"/>
            <a:round/>
            <a:headEnd len="sm" w="sm" type="none"/>
            <a:tailEnd len="sm" w="sm" type="none"/>
          </a:ln>
        </p:spPr>
        <p:txBody>
          <a:bodyPr anchorCtr="0" anchor="ctr" bIns="91425" lIns="91425" spcFirstLastPara="1" rIns="0" wrap="square" tIns="91425">
            <a:noAutofit/>
          </a:bodyPr>
          <a:lstStyle/>
          <a:p>
            <a:pPr indent="0" lvl="0" marL="0" rtl="0" algn="ctr">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Billing Code </a:t>
            </a:r>
            <a:endParaRPr sz="1000">
              <a:solidFill>
                <a:schemeClr val="lt1"/>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Predictions</a:t>
            </a:r>
            <a:endParaRPr sz="1000">
              <a:solidFill>
                <a:schemeClr val="lt1"/>
              </a:solidFill>
              <a:latin typeface="Roboto Condensed Light"/>
              <a:ea typeface="Roboto Condensed Light"/>
              <a:cs typeface="Roboto Condensed Light"/>
              <a:sym typeface="Roboto Condensed Light"/>
            </a:endParaRPr>
          </a:p>
        </p:txBody>
      </p:sp>
      <p:sp>
        <p:nvSpPr>
          <p:cNvPr id="504" name="Google Shape;504;p26"/>
          <p:cNvSpPr/>
          <p:nvPr/>
        </p:nvSpPr>
        <p:spPr>
          <a:xfrm>
            <a:off x="1795901" y="1443550"/>
            <a:ext cx="1409100" cy="766200"/>
          </a:xfrm>
          <a:prstGeom prst="homePlate">
            <a:avLst>
              <a:gd fmla="val 26183" name="adj"/>
            </a:avLst>
          </a:prstGeom>
          <a:solidFill>
            <a:srgbClr val="C7D3E6"/>
          </a:solidFill>
          <a:ln cap="flat" cmpd="sng" w="38100">
            <a:solidFill>
              <a:schemeClr val="lt1"/>
            </a:solidFill>
            <a:prstDash val="solid"/>
            <a:round/>
            <a:headEnd len="sm" w="sm" type="none"/>
            <a:tailEnd len="sm" w="sm" type="none"/>
          </a:ln>
        </p:spPr>
        <p:txBody>
          <a:bodyPr anchorCtr="0" anchor="ctr" bIns="91425" lIns="91425" spcFirstLastPara="1" rIns="0" wrap="square" tIns="91425">
            <a:noAutofit/>
          </a:bodyPr>
          <a:lstStyle/>
          <a:p>
            <a:pPr indent="0" lvl="0" marL="0" rtl="0" algn="ctr">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Pre Op Notes </a:t>
            </a:r>
            <a:endParaRPr sz="1000">
              <a:solidFill>
                <a:schemeClr val="lt1"/>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Procedure ID</a:t>
            </a:r>
            <a:endParaRPr sz="1000">
              <a:solidFill>
                <a:schemeClr val="lt1"/>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Patient Info </a:t>
            </a:r>
            <a:endParaRPr sz="1000">
              <a:solidFill>
                <a:schemeClr val="lt1"/>
              </a:solidFill>
              <a:latin typeface="Roboto Condensed Light"/>
              <a:ea typeface="Roboto Condensed Light"/>
              <a:cs typeface="Roboto Condensed Light"/>
              <a:sym typeface="Roboto Condensed Light"/>
            </a:endParaRPr>
          </a:p>
        </p:txBody>
      </p:sp>
      <p:sp>
        <p:nvSpPr>
          <p:cNvPr id="505" name="Google Shape;505;p26"/>
          <p:cNvSpPr/>
          <p:nvPr/>
        </p:nvSpPr>
        <p:spPr>
          <a:xfrm>
            <a:off x="2984033" y="1443550"/>
            <a:ext cx="1409100" cy="766200"/>
          </a:xfrm>
          <a:prstGeom prst="chevron">
            <a:avLst>
              <a:gd fmla="val 25869" name="adj"/>
            </a:avLst>
          </a:prstGeom>
          <a:solidFill>
            <a:srgbClr val="FF9800"/>
          </a:solidFill>
          <a:ln cap="flat" cmpd="sng" w="38100">
            <a:solidFill>
              <a:schemeClr val="lt1"/>
            </a:solidFill>
            <a:prstDash val="solid"/>
            <a:round/>
            <a:headEnd len="sm" w="sm" type="none"/>
            <a:tailEnd len="sm" w="sm" type="none"/>
          </a:ln>
        </p:spPr>
        <p:txBody>
          <a:bodyPr anchorCtr="0" anchor="ctr" bIns="91425" lIns="91425" spcFirstLastPara="1" rIns="0" wrap="square" tIns="91425">
            <a:noAutofit/>
          </a:bodyPr>
          <a:lstStyle/>
          <a:p>
            <a:pPr indent="0" lvl="0" marL="0" rtl="0" algn="ctr">
              <a:spcBef>
                <a:spcPts val="0"/>
              </a:spcBef>
              <a:spcAft>
                <a:spcPts val="0"/>
              </a:spcAft>
              <a:buNone/>
            </a:pPr>
            <a:r>
              <a:rPr b="1" lang="en" sz="1100">
                <a:solidFill>
                  <a:schemeClr val="lt1"/>
                </a:solidFill>
                <a:latin typeface="Roboto Condensed"/>
                <a:ea typeface="Roboto Condensed"/>
                <a:cs typeface="Roboto Condensed"/>
                <a:sym typeface="Roboto Condensed"/>
              </a:rPr>
              <a:t>Text Pre-Processing</a:t>
            </a:r>
            <a:endParaRPr b="1" sz="1100">
              <a:solidFill>
                <a:schemeClr val="lt1"/>
              </a:solidFill>
              <a:latin typeface="Roboto Condensed"/>
              <a:ea typeface="Roboto Condensed"/>
              <a:cs typeface="Roboto Condensed"/>
              <a:sym typeface="Roboto Condensed"/>
            </a:endParaRPr>
          </a:p>
        </p:txBody>
      </p:sp>
      <p:sp>
        <p:nvSpPr>
          <p:cNvPr id="506" name="Google Shape;506;p26"/>
          <p:cNvSpPr/>
          <p:nvPr/>
        </p:nvSpPr>
        <p:spPr>
          <a:xfrm>
            <a:off x="4172165" y="1443550"/>
            <a:ext cx="1409100" cy="766200"/>
          </a:xfrm>
          <a:prstGeom prst="chevron">
            <a:avLst>
              <a:gd fmla="val 27052" name="adj"/>
            </a:avLst>
          </a:prstGeom>
          <a:solidFill>
            <a:srgbClr val="FF9800"/>
          </a:solidFill>
          <a:ln cap="flat" cmpd="sng" w="38100">
            <a:solidFill>
              <a:schemeClr val="lt1"/>
            </a:solidFill>
            <a:prstDash val="solid"/>
            <a:round/>
            <a:headEnd len="sm" w="sm" type="none"/>
            <a:tailEnd len="sm" w="sm" type="none"/>
          </a:ln>
        </p:spPr>
        <p:txBody>
          <a:bodyPr anchorCtr="0" anchor="ctr" bIns="91425" lIns="91425" spcFirstLastPara="1" rIns="0" wrap="square" tIns="91425">
            <a:noAutofit/>
          </a:bodyPr>
          <a:lstStyle/>
          <a:p>
            <a:pPr indent="0" lvl="0" marL="0" rtl="0" algn="ctr">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Apply Model</a:t>
            </a:r>
            <a:endParaRPr sz="1000">
              <a:solidFill>
                <a:schemeClr val="lt1"/>
              </a:solidFill>
              <a:latin typeface="Roboto Condensed Light"/>
              <a:ea typeface="Roboto Condensed Light"/>
              <a:cs typeface="Roboto Condensed Light"/>
              <a:sym typeface="Roboto Condensed Light"/>
            </a:endParaRPr>
          </a:p>
        </p:txBody>
      </p:sp>
      <p:sp>
        <p:nvSpPr>
          <p:cNvPr id="507" name="Google Shape;507;p26"/>
          <p:cNvSpPr txBox="1"/>
          <p:nvPr/>
        </p:nvSpPr>
        <p:spPr>
          <a:xfrm>
            <a:off x="148575" y="2503525"/>
            <a:ext cx="1783500" cy="1946700"/>
          </a:xfrm>
          <a:prstGeom prst="rect">
            <a:avLst/>
          </a:prstGeom>
          <a:solidFill>
            <a:srgbClr val="EFEFEF"/>
          </a:solidFill>
          <a:ln cap="flat" cmpd="sng" w="9525">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900">
                <a:solidFill>
                  <a:schemeClr val="dk1"/>
                </a:solidFill>
                <a:highlight>
                  <a:srgbClr val="B6D7A8"/>
                </a:highlight>
              </a:rPr>
              <a:t>Cardiovascular</a:t>
            </a:r>
            <a:r>
              <a:rPr lang="en" sz="900">
                <a:solidFill>
                  <a:schemeClr val="dk1"/>
                </a:solidFill>
              </a:rPr>
              <a:t> </a:t>
            </a:r>
            <a:r>
              <a:rPr lang="en" sz="900">
                <a:solidFill>
                  <a:schemeClr val="dk1"/>
                </a:solidFill>
                <a:highlight>
                  <a:srgbClr val="B6D7A8"/>
                </a:highlight>
              </a:rPr>
              <a:t>diseas</a:t>
            </a:r>
            <a:r>
              <a:rPr lang="en" sz="900">
                <a:solidFill>
                  <a:schemeClr val="dk1"/>
                </a:solidFill>
              </a:rPr>
              <a:t>e HTN, </a:t>
            </a:r>
            <a:r>
              <a:rPr lang="en" sz="900">
                <a:solidFill>
                  <a:schemeClr val="dk1"/>
                </a:solidFill>
                <a:highlight>
                  <a:srgbClr val="B6D7A8"/>
                </a:highlight>
              </a:rPr>
              <a:t>hyperlipidemia</a:t>
            </a:r>
            <a:r>
              <a:rPr lang="en" sz="900">
                <a:solidFill>
                  <a:schemeClr val="dk1"/>
                </a:solidFill>
              </a:rPr>
              <a:t> </a:t>
            </a:r>
            <a:r>
              <a:rPr lang="en" sz="900">
                <a:solidFill>
                  <a:schemeClr val="dk1"/>
                </a:solidFill>
                <a:highlight>
                  <a:srgbClr val="B6D7A8"/>
                </a:highlight>
              </a:rPr>
              <a:t>Arrhythmia </a:t>
            </a:r>
            <a:r>
              <a:rPr lang="en" sz="900">
                <a:solidFill>
                  <a:schemeClr val="dk1"/>
                </a:solidFill>
              </a:rPr>
              <a:t>a-fib and </a:t>
            </a:r>
            <a:r>
              <a:rPr lang="en" sz="900">
                <a:solidFill>
                  <a:schemeClr val="dk1"/>
                </a:solidFill>
                <a:highlight>
                  <a:srgbClr val="B6D7A8"/>
                </a:highlight>
              </a:rPr>
              <a:t>sick</a:t>
            </a:r>
            <a:r>
              <a:rPr lang="en" sz="900">
                <a:solidFill>
                  <a:schemeClr val="dk1"/>
                </a:solidFill>
              </a:rPr>
              <a:t> </a:t>
            </a:r>
            <a:r>
              <a:rPr lang="en" sz="900">
                <a:solidFill>
                  <a:schemeClr val="dk1"/>
                </a:solidFill>
                <a:highlight>
                  <a:srgbClr val="B6D7A8"/>
                </a:highlight>
              </a:rPr>
              <a:t>sinu</a:t>
            </a:r>
            <a:r>
              <a:rPr lang="en" sz="900">
                <a:solidFill>
                  <a:schemeClr val="dk1"/>
                </a:solidFill>
              </a:rPr>
              <a:t>s </a:t>
            </a:r>
            <a:r>
              <a:rPr lang="en" sz="900">
                <a:solidFill>
                  <a:schemeClr val="dk1"/>
                </a:solidFill>
                <a:highlight>
                  <a:srgbClr val="B6D7A8"/>
                </a:highlight>
              </a:rPr>
              <a:t>syndrom</a:t>
            </a:r>
            <a:r>
              <a:rPr lang="en" sz="900">
                <a:solidFill>
                  <a:schemeClr val="dk1"/>
                </a:solidFill>
              </a:rPr>
              <a:t>e </a:t>
            </a:r>
            <a:r>
              <a:rPr lang="en" sz="900">
                <a:solidFill>
                  <a:schemeClr val="dk1"/>
                </a:solidFill>
                <a:highlight>
                  <a:srgbClr val="B6D7A8"/>
                </a:highlight>
              </a:rPr>
              <a:t>Cardiac</a:t>
            </a:r>
            <a:r>
              <a:rPr lang="en" sz="900">
                <a:solidFill>
                  <a:schemeClr val="dk1"/>
                </a:solidFill>
              </a:rPr>
              <a:t> </a:t>
            </a:r>
            <a:r>
              <a:rPr lang="en" sz="900">
                <a:solidFill>
                  <a:schemeClr val="dk1"/>
                </a:solidFill>
                <a:highlight>
                  <a:srgbClr val="B6D7A8"/>
                </a:highlight>
              </a:rPr>
              <a:t>rhythm</a:t>
            </a:r>
            <a:r>
              <a:rPr lang="en" sz="900">
                <a:solidFill>
                  <a:schemeClr val="dk1"/>
                </a:solidFill>
              </a:rPr>
              <a:t> </a:t>
            </a:r>
            <a:r>
              <a:rPr lang="en" sz="900">
                <a:solidFill>
                  <a:schemeClr val="dk1"/>
                </a:solidFill>
                <a:highlight>
                  <a:srgbClr val="B6D7A8"/>
                </a:highlight>
              </a:rPr>
              <a:t>manag</a:t>
            </a:r>
            <a:r>
              <a:rPr lang="en" sz="900">
                <a:solidFill>
                  <a:schemeClr val="dk1"/>
                </a:solidFill>
              </a:rPr>
              <a:t>ement </a:t>
            </a:r>
            <a:r>
              <a:rPr lang="en" sz="900">
                <a:solidFill>
                  <a:schemeClr val="dk1"/>
                </a:solidFill>
                <a:highlight>
                  <a:srgbClr val="B6D7A8"/>
                </a:highlight>
              </a:rPr>
              <a:t>devic</a:t>
            </a:r>
            <a:r>
              <a:rPr lang="en" sz="900">
                <a:solidFill>
                  <a:schemeClr val="dk1"/>
                </a:solidFill>
              </a:rPr>
              <a:t>e </a:t>
            </a:r>
            <a:r>
              <a:rPr lang="en" sz="900">
                <a:solidFill>
                  <a:schemeClr val="dk1"/>
                </a:solidFill>
                <a:highlight>
                  <a:srgbClr val="B6D7A8"/>
                </a:highlight>
              </a:rPr>
              <a:t>Medtron</a:t>
            </a:r>
            <a:r>
              <a:rPr lang="en" sz="900">
                <a:solidFill>
                  <a:schemeClr val="dk1"/>
                </a:solidFill>
              </a:rPr>
              <a:t>ics </a:t>
            </a:r>
            <a:r>
              <a:rPr lang="en" sz="900">
                <a:solidFill>
                  <a:schemeClr val="dk1"/>
                </a:solidFill>
                <a:highlight>
                  <a:srgbClr val="B6D7A8"/>
                </a:highlight>
              </a:rPr>
              <a:t>pacemak</a:t>
            </a:r>
            <a:r>
              <a:rPr lang="en" sz="900">
                <a:solidFill>
                  <a:schemeClr val="dk1"/>
                </a:solidFill>
              </a:rPr>
              <a:t>er </a:t>
            </a:r>
            <a:r>
              <a:rPr lang="en" sz="900">
                <a:solidFill>
                  <a:schemeClr val="dk1"/>
                </a:solidFill>
                <a:highlight>
                  <a:srgbClr val="B6D7A8"/>
                </a:highlight>
              </a:rPr>
              <a:t>Diabet</a:t>
            </a:r>
            <a:r>
              <a:rPr lang="en" sz="900">
                <a:solidFill>
                  <a:schemeClr val="dk1"/>
                </a:solidFill>
              </a:rPr>
              <a:t>es </a:t>
            </a:r>
            <a:r>
              <a:rPr lang="en" sz="900">
                <a:solidFill>
                  <a:schemeClr val="dk1"/>
                </a:solidFill>
                <a:highlight>
                  <a:srgbClr val="B6D7A8"/>
                </a:highlight>
              </a:rPr>
              <a:t>type</a:t>
            </a:r>
            <a:r>
              <a:rPr lang="en" sz="900">
                <a:solidFill>
                  <a:schemeClr val="dk1"/>
                </a:solidFill>
              </a:rPr>
              <a:t> II </a:t>
            </a:r>
            <a:r>
              <a:rPr lang="en" sz="900">
                <a:solidFill>
                  <a:schemeClr val="dk1"/>
                </a:solidFill>
                <a:highlight>
                  <a:srgbClr val="B6D7A8"/>
                </a:highlight>
              </a:rPr>
              <a:t>diet</a:t>
            </a:r>
            <a:r>
              <a:rPr lang="en" sz="900">
                <a:solidFill>
                  <a:schemeClr val="dk1"/>
                </a:solidFill>
              </a:rPr>
              <a:t> </a:t>
            </a:r>
            <a:r>
              <a:rPr lang="en" sz="900">
                <a:solidFill>
                  <a:schemeClr val="dk1"/>
                </a:solidFill>
                <a:highlight>
                  <a:srgbClr val="B6D7A8"/>
                </a:highlight>
              </a:rPr>
              <a:t>control</a:t>
            </a:r>
            <a:r>
              <a:rPr lang="en" sz="900">
                <a:solidFill>
                  <a:schemeClr val="dk1"/>
                </a:solidFill>
              </a:rPr>
              <a:t>led </a:t>
            </a:r>
            <a:r>
              <a:rPr lang="en" sz="900">
                <a:solidFill>
                  <a:schemeClr val="dk1"/>
                </a:solidFill>
                <a:highlight>
                  <a:srgbClr val="B6D7A8"/>
                </a:highlight>
              </a:rPr>
              <a:t>GERD</a:t>
            </a:r>
            <a:r>
              <a:rPr lang="en" sz="900">
                <a:solidFill>
                  <a:schemeClr val="dk1"/>
                </a:solidFill>
              </a:rPr>
              <a:t> </a:t>
            </a:r>
            <a:r>
              <a:rPr lang="en" sz="900">
                <a:solidFill>
                  <a:schemeClr val="dk1"/>
                </a:solidFill>
                <a:highlight>
                  <a:srgbClr val="B6D7A8"/>
                </a:highlight>
              </a:rPr>
              <a:t>Crohn</a:t>
            </a:r>
            <a:r>
              <a:rPr lang="en" sz="900">
                <a:solidFill>
                  <a:schemeClr val="dk1"/>
                </a:solidFill>
              </a:rPr>
              <a:t>'s </a:t>
            </a:r>
            <a:r>
              <a:rPr lang="en" sz="900">
                <a:solidFill>
                  <a:schemeClr val="dk1"/>
                </a:solidFill>
                <a:highlight>
                  <a:srgbClr val="B6D7A8"/>
                </a:highlight>
              </a:rPr>
              <a:t>diseas</a:t>
            </a:r>
            <a:r>
              <a:rPr lang="en" sz="900">
                <a:solidFill>
                  <a:schemeClr val="dk1"/>
                </a:solidFill>
              </a:rPr>
              <a:t>e </a:t>
            </a:r>
            <a:r>
              <a:rPr lang="en" sz="900">
                <a:solidFill>
                  <a:schemeClr val="dk1"/>
                </a:solidFill>
                <a:highlight>
                  <a:srgbClr val="B6D7A8"/>
                </a:highlight>
              </a:rPr>
              <a:t>Neurolog</a:t>
            </a:r>
            <a:r>
              <a:rPr lang="en" sz="900">
                <a:solidFill>
                  <a:schemeClr val="dk1"/>
                </a:solidFill>
              </a:rPr>
              <a:t>ical </a:t>
            </a:r>
            <a:r>
              <a:rPr lang="en" sz="900">
                <a:solidFill>
                  <a:schemeClr val="dk1"/>
                </a:solidFill>
                <a:highlight>
                  <a:srgbClr val="B6D7A8"/>
                </a:highlight>
              </a:rPr>
              <a:t>disord</a:t>
            </a:r>
            <a:r>
              <a:rPr lang="en" sz="900">
                <a:solidFill>
                  <a:schemeClr val="dk1"/>
                </a:solidFill>
              </a:rPr>
              <a:t>er </a:t>
            </a:r>
            <a:r>
              <a:rPr lang="en" sz="900">
                <a:solidFill>
                  <a:schemeClr val="dk1"/>
                </a:solidFill>
                <a:highlight>
                  <a:srgbClr val="B6D7A8"/>
                </a:highlight>
              </a:rPr>
              <a:t>Musculoskelet</a:t>
            </a:r>
            <a:r>
              <a:rPr lang="en" sz="900">
                <a:solidFill>
                  <a:schemeClr val="dk1"/>
                </a:solidFill>
              </a:rPr>
              <a:t>al </a:t>
            </a:r>
            <a:r>
              <a:rPr lang="en" sz="900">
                <a:solidFill>
                  <a:schemeClr val="dk1"/>
                </a:solidFill>
                <a:highlight>
                  <a:srgbClr val="B6D7A8"/>
                </a:highlight>
              </a:rPr>
              <a:t>disord</a:t>
            </a:r>
            <a:r>
              <a:rPr lang="en" sz="900">
                <a:solidFill>
                  <a:schemeClr val="dk1"/>
                </a:solidFill>
              </a:rPr>
              <a:t>er </a:t>
            </a:r>
            <a:r>
              <a:rPr lang="en" sz="900">
                <a:solidFill>
                  <a:schemeClr val="dk1"/>
                </a:solidFill>
                <a:highlight>
                  <a:srgbClr val="B6D7A8"/>
                </a:highlight>
              </a:rPr>
              <a:t>Coagulopath</a:t>
            </a:r>
            <a:r>
              <a:rPr lang="en" sz="900">
                <a:solidFill>
                  <a:schemeClr val="dk1"/>
                </a:solidFill>
              </a:rPr>
              <a:t>y </a:t>
            </a:r>
            <a:r>
              <a:rPr lang="en" sz="900">
                <a:solidFill>
                  <a:schemeClr val="dk1"/>
                </a:solidFill>
                <a:highlight>
                  <a:srgbClr val="B6D7A8"/>
                </a:highlight>
              </a:rPr>
              <a:t>warfarin</a:t>
            </a:r>
            <a:r>
              <a:rPr lang="en" sz="900">
                <a:solidFill>
                  <a:schemeClr val="dk1"/>
                </a:solidFill>
              </a:rPr>
              <a:t> tx for a-fib </a:t>
            </a:r>
            <a:r>
              <a:rPr lang="en" sz="900">
                <a:solidFill>
                  <a:schemeClr val="dk1"/>
                </a:solidFill>
                <a:highlight>
                  <a:srgbClr val="B6D7A8"/>
                </a:highlight>
              </a:rPr>
              <a:t>Smok</a:t>
            </a:r>
            <a:r>
              <a:rPr lang="en" sz="900">
                <a:solidFill>
                  <a:schemeClr val="dk1"/>
                </a:solidFill>
              </a:rPr>
              <a:t>ing </a:t>
            </a:r>
            <a:r>
              <a:rPr lang="en" sz="900">
                <a:solidFill>
                  <a:schemeClr val="dk1"/>
                </a:solidFill>
                <a:highlight>
                  <a:srgbClr val="B6D7A8"/>
                </a:highlight>
              </a:rPr>
              <a:t>history</a:t>
            </a:r>
            <a:endParaRPr sz="900">
              <a:highlight>
                <a:srgbClr val="B6D7A8"/>
              </a:highlight>
              <a:latin typeface="Roboto Condensed Light"/>
              <a:ea typeface="Roboto Condensed Light"/>
              <a:cs typeface="Roboto Condensed Light"/>
              <a:sym typeface="Roboto Condensed Light"/>
            </a:endParaRPr>
          </a:p>
        </p:txBody>
      </p:sp>
      <p:sp>
        <p:nvSpPr>
          <p:cNvPr id="508" name="Google Shape;508;p26"/>
          <p:cNvSpPr txBox="1"/>
          <p:nvPr/>
        </p:nvSpPr>
        <p:spPr>
          <a:xfrm>
            <a:off x="7006575" y="2503525"/>
            <a:ext cx="1783500" cy="1898100"/>
          </a:xfrm>
          <a:prstGeom prst="rect">
            <a:avLst/>
          </a:prstGeom>
          <a:solidFill>
            <a:srgbClr val="B6D7A8"/>
          </a:solidFill>
          <a:ln cap="flat" cmpd="sng" w="9525">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cardiovascular diseas hyperlipidemia arrhythmia sick sinu syndrom cardiac rhythm manag devic medtron pacemak diabet type diet control gerd crohn diseas neurolog disord musculoskelet disord coagulopathi warfarin smoke histori</a:t>
            </a:r>
            <a:endParaRPr sz="1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pic>
        <p:nvPicPr>
          <p:cNvPr id="513" name="Google Shape;513;p27"/>
          <p:cNvPicPr preferRelativeResize="0"/>
          <p:nvPr/>
        </p:nvPicPr>
        <p:blipFill>
          <a:blip r:embed="rId3">
            <a:alphaModFix/>
          </a:blip>
          <a:stretch>
            <a:fillRect/>
          </a:stretch>
        </p:blipFill>
        <p:spPr>
          <a:xfrm>
            <a:off x="7009172" y="1977525"/>
            <a:ext cx="1154240" cy="1638000"/>
          </a:xfrm>
          <a:prstGeom prst="rect">
            <a:avLst/>
          </a:prstGeom>
          <a:noFill/>
          <a:ln>
            <a:noFill/>
          </a:ln>
        </p:spPr>
      </p:pic>
      <p:sp>
        <p:nvSpPr>
          <p:cNvPr id="514" name="Google Shape;514;p27"/>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Preprocessing Step 2: Binning</a:t>
            </a:r>
            <a:endParaRPr/>
          </a:p>
        </p:txBody>
      </p:sp>
      <p:sp>
        <p:nvSpPr>
          <p:cNvPr id="515" name="Google Shape;515;p27"/>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16" name="Google Shape;516;p27"/>
          <p:cNvGrpSpPr/>
          <p:nvPr/>
        </p:nvGrpSpPr>
        <p:grpSpPr>
          <a:xfrm>
            <a:off x="293683" y="574116"/>
            <a:ext cx="309041" cy="403123"/>
            <a:chOff x="590250" y="244200"/>
            <a:chExt cx="407975" cy="532175"/>
          </a:xfrm>
        </p:grpSpPr>
        <p:sp>
          <p:nvSpPr>
            <p:cNvPr id="517" name="Google Shape;517;p27"/>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7"/>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7"/>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7"/>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7"/>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7"/>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7"/>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7"/>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7"/>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7"/>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7"/>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 name="Google Shape;531;p27"/>
          <p:cNvSpPr txBox="1"/>
          <p:nvPr/>
        </p:nvSpPr>
        <p:spPr>
          <a:xfrm>
            <a:off x="7239950" y="2240975"/>
            <a:ext cx="692700" cy="178800"/>
          </a:xfrm>
          <a:prstGeom prst="rect">
            <a:avLst/>
          </a:prstGeom>
          <a:solidFill>
            <a:srgbClr val="FF98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Roboto Condensed"/>
                <a:ea typeface="Roboto Condensed"/>
                <a:cs typeface="Roboto Condensed"/>
                <a:sym typeface="Roboto Condensed"/>
              </a:rPr>
              <a:t>CodeAssist</a:t>
            </a:r>
            <a:endParaRPr b="1" sz="800">
              <a:solidFill>
                <a:schemeClr val="lt1"/>
              </a:solidFill>
              <a:latin typeface="Roboto Condensed"/>
              <a:ea typeface="Roboto Condensed"/>
              <a:cs typeface="Roboto Condensed"/>
              <a:sym typeface="Roboto Condensed"/>
            </a:endParaRPr>
          </a:p>
        </p:txBody>
      </p:sp>
      <p:pic>
        <p:nvPicPr>
          <p:cNvPr id="532" name="Google Shape;532;p27"/>
          <p:cNvPicPr preferRelativeResize="0"/>
          <p:nvPr/>
        </p:nvPicPr>
        <p:blipFill>
          <a:blip r:embed="rId4">
            <a:alphaModFix/>
          </a:blip>
          <a:stretch>
            <a:fillRect/>
          </a:stretch>
        </p:blipFill>
        <p:spPr>
          <a:xfrm>
            <a:off x="5066025" y="2450764"/>
            <a:ext cx="1590887" cy="629220"/>
          </a:xfrm>
          <a:prstGeom prst="rect">
            <a:avLst/>
          </a:prstGeom>
          <a:noFill/>
          <a:ln>
            <a:noFill/>
          </a:ln>
        </p:spPr>
      </p:pic>
      <p:sp>
        <p:nvSpPr>
          <p:cNvPr id="533" name="Google Shape;533;p27"/>
          <p:cNvSpPr/>
          <p:nvPr/>
        </p:nvSpPr>
        <p:spPr>
          <a:xfrm>
            <a:off x="6691050" y="2695825"/>
            <a:ext cx="384900" cy="1788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p27"/>
          <p:cNvPicPr preferRelativeResize="0"/>
          <p:nvPr/>
        </p:nvPicPr>
        <p:blipFill rotWithShape="1">
          <a:blip r:embed="rId5">
            <a:alphaModFix/>
          </a:blip>
          <a:srcRect b="0" l="0" r="0" t="0"/>
          <a:stretch/>
        </p:blipFill>
        <p:spPr>
          <a:xfrm>
            <a:off x="7188382" y="2526841"/>
            <a:ext cx="795839" cy="781220"/>
          </a:xfrm>
          <a:prstGeom prst="rect">
            <a:avLst/>
          </a:prstGeom>
          <a:noFill/>
          <a:ln>
            <a:noFill/>
          </a:ln>
        </p:spPr>
      </p:pic>
      <p:sp>
        <p:nvSpPr>
          <p:cNvPr id="535" name="Google Shape;535;p27"/>
          <p:cNvSpPr txBox="1"/>
          <p:nvPr/>
        </p:nvSpPr>
        <p:spPr>
          <a:xfrm>
            <a:off x="6910300" y="3415125"/>
            <a:ext cx="1455300" cy="17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latin typeface="Roboto Condensed Light"/>
                <a:ea typeface="Roboto Condensed Light"/>
                <a:cs typeface="Roboto Condensed Light"/>
                <a:sym typeface="Roboto Condensed Light"/>
              </a:rPr>
              <a:t>Surgeon chooses code </a:t>
            </a:r>
            <a:endParaRPr sz="800">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800">
                <a:latin typeface="Roboto Condensed Light"/>
                <a:ea typeface="Roboto Condensed Light"/>
                <a:cs typeface="Roboto Condensed Light"/>
                <a:sym typeface="Roboto Condensed Light"/>
              </a:rPr>
              <a:t>from predicted, re-expanded bin</a:t>
            </a:r>
            <a:endParaRPr sz="800">
              <a:latin typeface="Roboto Condensed Light"/>
              <a:ea typeface="Roboto Condensed Light"/>
              <a:cs typeface="Roboto Condensed Light"/>
              <a:sym typeface="Roboto Condensed Light"/>
            </a:endParaRPr>
          </a:p>
        </p:txBody>
      </p:sp>
      <p:sp>
        <p:nvSpPr>
          <p:cNvPr id="536" name="Google Shape;536;p27"/>
          <p:cNvSpPr txBox="1"/>
          <p:nvPr/>
        </p:nvSpPr>
        <p:spPr>
          <a:xfrm>
            <a:off x="7075850" y="1875125"/>
            <a:ext cx="995700" cy="27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latin typeface="Roboto Condensed"/>
                <a:ea typeface="Roboto Condensed"/>
                <a:cs typeface="Roboto Condensed"/>
                <a:sym typeface="Roboto Condensed"/>
              </a:rPr>
              <a:t>Mobile Device</a:t>
            </a:r>
            <a:endParaRPr b="1" sz="800">
              <a:latin typeface="Roboto Condensed"/>
              <a:ea typeface="Roboto Condensed"/>
              <a:cs typeface="Roboto Condensed"/>
              <a:sym typeface="Roboto Condensed"/>
            </a:endParaRPr>
          </a:p>
        </p:txBody>
      </p:sp>
      <p:pic>
        <p:nvPicPr>
          <p:cNvPr id="537" name="Google Shape;537;p27"/>
          <p:cNvPicPr preferRelativeResize="0"/>
          <p:nvPr/>
        </p:nvPicPr>
        <p:blipFill rotWithShape="1">
          <a:blip r:embed="rId6">
            <a:alphaModFix/>
          </a:blip>
          <a:srcRect b="0" l="2024" r="2024" t="0"/>
          <a:stretch/>
        </p:blipFill>
        <p:spPr>
          <a:xfrm>
            <a:off x="293675" y="2100327"/>
            <a:ext cx="3192425" cy="1298400"/>
          </a:xfrm>
          <a:prstGeom prst="rect">
            <a:avLst/>
          </a:prstGeom>
          <a:noFill/>
          <a:ln>
            <a:noFill/>
          </a:ln>
        </p:spPr>
      </p:pic>
      <p:sp>
        <p:nvSpPr>
          <p:cNvPr id="538" name="Google Shape;538;p27"/>
          <p:cNvSpPr txBox="1"/>
          <p:nvPr/>
        </p:nvSpPr>
        <p:spPr>
          <a:xfrm>
            <a:off x="417425" y="3394700"/>
            <a:ext cx="12381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6247 Classes</a:t>
            </a:r>
            <a:endParaRPr>
              <a:latin typeface="Roboto Condensed Light"/>
              <a:ea typeface="Roboto Condensed Light"/>
              <a:cs typeface="Roboto Condensed Light"/>
              <a:sym typeface="Roboto Condensed Light"/>
            </a:endParaRPr>
          </a:p>
        </p:txBody>
      </p:sp>
      <p:sp>
        <p:nvSpPr>
          <p:cNvPr id="539" name="Google Shape;539;p27"/>
          <p:cNvSpPr txBox="1"/>
          <p:nvPr/>
        </p:nvSpPr>
        <p:spPr>
          <a:xfrm>
            <a:off x="2155125" y="3013700"/>
            <a:ext cx="12381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3878 Classes</a:t>
            </a:r>
            <a:endParaRPr>
              <a:latin typeface="Roboto Condensed Light"/>
              <a:ea typeface="Roboto Condensed Light"/>
              <a:cs typeface="Roboto Condensed Light"/>
              <a:sym typeface="Roboto Condensed Light"/>
            </a:endParaRPr>
          </a:p>
        </p:txBody>
      </p:sp>
      <p:sp>
        <p:nvSpPr>
          <p:cNvPr id="540" name="Google Shape;540;p27"/>
          <p:cNvSpPr txBox="1"/>
          <p:nvPr/>
        </p:nvSpPr>
        <p:spPr>
          <a:xfrm>
            <a:off x="638450" y="1682125"/>
            <a:ext cx="6954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Roboto Condensed Light"/>
                <a:ea typeface="Roboto Condensed Light"/>
                <a:cs typeface="Roboto Condensed Light"/>
                <a:sym typeface="Roboto Condensed Light"/>
              </a:rPr>
              <a:t>Codes</a:t>
            </a:r>
            <a:endParaRPr u="sng">
              <a:latin typeface="Roboto Condensed Light"/>
              <a:ea typeface="Roboto Condensed Light"/>
              <a:cs typeface="Roboto Condensed Light"/>
              <a:sym typeface="Roboto Condensed Light"/>
            </a:endParaRPr>
          </a:p>
        </p:txBody>
      </p:sp>
      <p:sp>
        <p:nvSpPr>
          <p:cNvPr id="541" name="Google Shape;541;p27"/>
          <p:cNvSpPr txBox="1"/>
          <p:nvPr/>
        </p:nvSpPr>
        <p:spPr>
          <a:xfrm>
            <a:off x="2155125" y="2063125"/>
            <a:ext cx="1238100" cy="2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Roboto Condensed Light"/>
                <a:ea typeface="Roboto Condensed Light"/>
                <a:cs typeface="Roboto Condensed Light"/>
                <a:sym typeface="Roboto Condensed Light"/>
              </a:rPr>
              <a:t>Bins</a:t>
            </a:r>
            <a:endParaRPr u="sng">
              <a:latin typeface="Roboto Condensed Light"/>
              <a:ea typeface="Roboto Condensed Light"/>
              <a:cs typeface="Roboto Condensed Light"/>
              <a:sym typeface="Roboto Condensed Light"/>
            </a:endParaRPr>
          </a:p>
        </p:txBody>
      </p:sp>
      <p:sp>
        <p:nvSpPr>
          <p:cNvPr id="542" name="Google Shape;542;p27"/>
          <p:cNvSpPr txBox="1"/>
          <p:nvPr/>
        </p:nvSpPr>
        <p:spPr>
          <a:xfrm>
            <a:off x="5174375" y="2063125"/>
            <a:ext cx="1238100" cy="23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Roboto Condensed Light"/>
                <a:ea typeface="Roboto Condensed Light"/>
                <a:cs typeface="Roboto Condensed Light"/>
                <a:sym typeface="Roboto Condensed Light"/>
              </a:rPr>
              <a:t>Predicted Bins</a:t>
            </a:r>
            <a:endParaRPr u="sng">
              <a:latin typeface="Roboto Condensed Light"/>
              <a:ea typeface="Roboto Condensed Light"/>
              <a:cs typeface="Roboto Condensed Light"/>
              <a:sym typeface="Roboto Condensed Light"/>
            </a:endParaRPr>
          </a:p>
        </p:txBody>
      </p:sp>
      <p:sp>
        <p:nvSpPr>
          <p:cNvPr id="543" name="Google Shape;543;p27"/>
          <p:cNvSpPr/>
          <p:nvPr/>
        </p:nvSpPr>
        <p:spPr>
          <a:xfrm>
            <a:off x="3715575" y="3235000"/>
            <a:ext cx="995706" cy="1027620"/>
          </a:xfrm>
          <a:prstGeom prst="flowChartDocument">
            <a:avLst/>
          </a:prstGeom>
          <a:solidFill>
            <a:srgbClr val="FF98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CodeAssist </a:t>
            </a:r>
            <a:r>
              <a:rPr lang="en" sz="1200"/>
              <a:t>model</a:t>
            </a:r>
            <a:endParaRPr sz="1200"/>
          </a:p>
        </p:txBody>
      </p:sp>
      <p:sp>
        <p:nvSpPr>
          <p:cNvPr id="544" name="Google Shape;544;p27"/>
          <p:cNvSpPr/>
          <p:nvPr/>
        </p:nvSpPr>
        <p:spPr>
          <a:xfrm flipH="1" rot="10800000">
            <a:off x="2954500" y="3408800"/>
            <a:ext cx="640200" cy="2742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flipH="1" rot="5400000">
            <a:off x="4986452" y="3147025"/>
            <a:ext cx="278100" cy="7002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7"/>
          <p:cNvSpPr txBox="1"/>
          <p:nvPr/>
        </p:nvSpPr>
        <p:spPr>
          <a:xfrm>
            <a:off x="3064300" y="3670200"/>
            <a:ext cx="5280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Condensed Light"/>
                <a:ea typeface="Roboto Condensed Light"/>
                <a:cs typeface="Roboto Condensed Light"/>
                <a:sym typeface="Roboto Condensed Light"/>
              </a:rPr>
              <a:t>Train</a:t>
            </a:r>
            <a:endParaRPr sz="1000">
              <a:latin typeface="Roboto Condensed Light"/>
              <a:ea typeface="Roboto Condensed Light"/>
              <a:cs typeface="Roboto Condensed Light"/>
              <a:sym typeface="Roboto Condensed Light"/>
            </a:endParaRPr>
          </a:p>
        </p:txBody>
      </p:sp>
      <p:sp>
        <p:nvSpPr>
          <p:cNvPr id="547" name="Google Shape;547;p27"/>
          <p:cNvSpPr txBox="1"/>
          <p:nvPr/>
        </p:nvSpPr>
        <p:spPr>
          <a:xfrm>
            <a:off x="4711275" y="3670200"/>
            <a:ext cx="7254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Condensed Light"/>
                <a:ea typeface="Roboto Condensed Light"/>
                <a:cs typeface="Roboto Condensed Light"/>
                <a:sym typeface="Roboto Condensed Light"/>
              </a:rPr>
              <a:t>Predict</a:t>
            </a:r>
            <a:endParaRPr sz="1000">
              <a:latin typeface="Roboto Condensed Light"/>
              <a:ea typeface="Roboto Condensed Light"/>
              <a:cs typeface="Roboto Condensed Light"/>
              <a:sym typeface="Roboto Condensed Light"/>
            </a:endParaRPr>
          </a:p>
        </p:txBody>
      </p:sp>
      <p:sp>
        <p:nvSpPr>
          <p:cNvPr id="548" name="Google Shape;548;p27"/>
          <p:cNvSpPr txBox="1"/>
          <p:nvPr/>
        </p:nvSpPr>
        <p:spPr>
          <a:xfrm>
            <a:off x="6999750" y="1585875"/>
            <a:ext cx="1087500" cy="2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latin typeface="Roboto Condensed Light"/>
                <a:ea typeface="Roboto Condensed Light"/>
                <a:cs typeface="Roboto Condensed Light"/>
                <a:sym typeface="Roboto Condensed Light"/>
              </a:rPr>
              <a:t>Codes</a:t>
            </a:r>
            <a:endParaRPr u="sng">
              <a:latin typeface="Roboto Condensed Light"/>
              <a:ea typeface="Roboto Condensed Light"/>
              <a:cs typeface="Roboto Condensed Light"/>
              <a:sym typeface="Roboto Condensed Light"/>
            </a:endParaRPr>
          </a:p>
        </p:txBody>
      </p:sp>
      <p:sp>
        <p:nvSpPr>
          <p:cNvPr id="549" name="Google Shape;549;p27"/>
          <p:cNvSpPr txBox="1"/>
          <p:nvPr/>
        </p:nvSpPr>
        <p:spPr>
          <a:xfrm>
            <a:off x="6596400" y="2802725"/>
            <a:ext cx="5742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Condensed Light"/>
                <a:ea typeface="Roboto Condensed Light"/>
                <a:cs typeface="Roboto Condensed Light"/>
                <a:sym typeface="Roboto Condensed Light"/>
              </a:rPr>
              <a:t>Expand</a:t>
            </a:r>
            <a:endParaRPr sz="1000">
              <a:latin typeface="Roboto Condensed Light"/>
              <a:ea typeface="Roboto Condensed Light"/>
              <a:cs typeface="Roboto Condensed Light"/>
              <a:sym typeface="Roboto Condensed Light"/>
            </a:endParaRPr>
          </a:p>
        </p:txBody>
      </p:sp>
      <p:sp>
        <p:nvSpPr>
          <p:cNvPr id="550" name="Google Shape;550;p27"/>
          <p:cNvSpPr txBox="1"/>
          <p:nvPr/>
        </p:nvSpPr>
        <p:spPr>
          <a:xfrm>
            <a:off x="1730113" y="2730825"/>
            <a:ext cx="3849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Condensed Light"/>
                <a:ea typeface="Roboto Condensed Light"/>
                <a:cs typeface="Roboto Condensed Light"/>
                <a:sym typeface="Roboto Condensed Light"/>
              </a:rPr>
              <a:t>Bin</a:t>
            </a:r>
            <a:endParaRPr sz="1000">
              <a:latin typeface="Roboto Condensed Light"/>
              <a:ea typeface="Roboto Condensed Light"/>
              <a:cs typeface="Roboto Condensed Light"/>
              <a:sym typeface="Roboto Condense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28"/>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Performance Prioritization</a:t>
            </a:r>
            <a:r>
              <a:rPr lang="en"/>
              <a:t>: Recall Preferred</a:t>
            </a:r>
            <a:endParaRPr/>
          </a:p>
        </p:txBody>
      </p:sp>
      <p:sp>
        <p:nvSpPr>
          <p:cNvPr id="556" name="Google Shape;556;p28"/>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57" name="Google Shape;557;p28"/>
          <p:cNvGrpSpPr/>
          <p:nvPr/>
        </p:nvGrpSpPr>
        <p:grpSpPr>
          <a:xfrm>
            <a:off x="293683" y="574116"/>
            <a:ext cx="309041" cy="403123"/>
            <a:chOff x="590250" y="244200"/>
            <a:chExt cx="407975" cy="532175"/>
          </a:xfrm>
        </p:grpSpPr>
        <p:sp>
          <p:nvSpPr>
            <p:cNvPr id="558" name="Google Shape;558;p28"/>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8"/>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8"/>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8"/>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8"/>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8"/>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8"/>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8"/>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8"/>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8"/>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8"/>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8"/>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8"/>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8"/>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72" name="Google Shape;572;p28"/>
          <p:cNvGraphicFramePr/>
          <p:nvPr/>
        </p:nvGraphicFramePr>
        <p:xfrm>
          <a:off x="762300" y="1771450"/>
          <a:ext cx="3000000" cy="3000000"/>
        </p:xfrm>
        <a:graphic>
          <a:graphicData uri="http://schemas.openxmlformats.org/drawingml/2006/table">
            <a:tbl>
              <a:tblPr>
                <a:noFill/>
                <a:tableStyleId>{97E4831C-CF7E-4D48-A76A-4E7F72CC88FA}</a:tableStyleId>
              </a:tblPr>
              <a:tblGrid>
                <a:gridCol w="1319100"/>
                <a:gridCol w="2441425"/>
                <a:gridCol w="2204075"/>
              </a:tblGrid>
              <a:tr h="663025">
                <a:tc>
                  <a:txBody>
                    <a:bodyPr>
                      <a:noAutofit/>
                    </a:bodyPr>
                    <a:lstStyle/>
                    <a:p>
                      <a:pPr indent="0" lvl="0" marL="0" rtl="0" algn="l">
                        <a:spcBef>
                          <a:spcPts val="0"/>
                        </a:spcBef>
                        <a:spcAft>
                          <a:spcPts val="0"/>
                        </a:spcAft>
                        <a:buNone/>
                      </a:pPr>
                      <a:r>
                        <a:rPr b="1" lang="en" sz="1000"/>
                        <a:t>Metric</a:t>
                      </a:r>
                      <a:endParaRPr b="1" sz="1000"/>
                    </a:p>
                  </a:txBody>
                  <a:tcPr marT="91425" marB="91425" marR="91425" marL="91425">
                    <a:lnB cap="flat" cmpd="sng" w="9525">
                      <a:solidFill>
                        <a:srgbClr val="9E9E9E"/>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rPr b="1" lang="en" sz="1000">
                          <a:solidFill>
                            <a:schemeClr val="dk1"/>
                          </a:solidFill>
                        </a:rPr>
                        <a:t>Product Outcomes</a:t>
                      </a:r>
                      <a:endParaRPr b="1" sz="1000">
                        <a:solidFill>
                          <a:schemeClr val="dk1"/>
                        </a:solidFill>
                      </a:endParaRPr>
                    </a:p>
                  </a:txBody>
                  <a:tcPr marT="91425" marB="91425" marR="91425" marL="91425">
                    <a:lnB cap="flat" cmpd="sng" w="9525">
                      <a:solidFill>
                        <a:srgbClr val="9E9E9E"/>
                      </a:solidFill>
                      <a:prstDash val="solid"/>
                      <a:round/>
                      <a:headEnd len="sm" w="sm" type="none"/>
                      <a:tailEnd len="sm" w="sm" type="none"/>
                    </a:lnB>
                    <a:solidFill>
                      <a:srgbClr val="CFE2F3"/>
                    </a:solidFill>
                  </a:tcPr>
                </a:tc>
                <a:tc>
                  <a:txBody>
                    <a:bodyPr>
                      <a:noAutofit/>
                    </a:bodyPr>
                    <a:lstStyle/>
                    <a:p>
                      <a:pPr indent="0" lvl="0" marL="0" rtl="0" algn="l">
                        <a:spcBef>
                          <a:spcPts val="0"/>
                        </a:spcBef>
                        <a:spcAft>
                          <a:spcPts val="0"/>
                        </a:spcAft>
                        <a:buNone/>
                      </a:pPr>
                      <a:r>
                        <a:rPr b="1" lang="en" sz="1000"/>
                        <a:t>User Impact</a:t>
                      </a:r>
                      <a:endParaRPr b="1" sz="1000"/>
                    </a:p>
                  </a:txBody>
                  <a:tcPr marT="91425" marB="91425" marR="91425" marL="91425">
                    <a:lnB cap="flat" cmpd="sng" w="9525">
                      <a:solidFill>
                        <a:srgbClr val="9E9E9E"/>
                      </a:solidFill>
                      <a:prstDash val="solid"/>
                      <a:round/>
                      <a:headEnd len="sm" w="sm" type="none"/>
                      <a:tailEnd len="sm" w="sm" type="none"/>
                    </a:lnB>
                    <a:solidFill>
                      <a:srgbClr val="CFE2F3"/>
                    </a:solidFill>
                  </a:tcPr>
                </a:tc>
              </a:tr>
              <a:tr h="663025">
                <a:tc>
                  <a:txBody>
                    <a:bodyPr>
                      <a:noAutofit/>
                    </a:bodyPr>
                    <a:lstStyle/>
                    <a:p>
                      <a:pPr indent="0" lvl="0" marL="0" rtl="0" algn="l">
                        <a:spcBef>
                          <a:spcPts val="0"/>
                        </a:spcBef>
                        <a:spcAft>
                          <a:spcPts val="0"/>
                        </a:spcAft>
                        <a:buNone/>
                      </a:pPr>
                      <a:r>
                        <a:rPr lang="en" sz="1000"/>
                        <a:t>Accuracy</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noAutofit/>
                    </a:bodyPr>
                    <a:lstStyle/>
                    <a:p>
                      <a:pPr indent="0" lvl="0" marL="0" rtl="0" algn="l">
                        <a:spcBef>
                          <a:spcPts val="0"/>
                        </a:spcBef>
                        <a:spcAft>
                          <a:spcPts val="0"/>
                        </a:spcAft>
                        <a:buNone/>
                      </a:pPr>
                      <a:r>
                        <a:rPr lang="en" sz="1000">
                          <a:solidFill>
                            <a:schemeClr val="dk1"/>
                          </a:solidFill>
                        </a:rPr>
                        <a:t>Shows more True </a:t>
                      </a:r>
                      <a:r>
                        <a:rPr lang="en" sz="1000">
                          <a:solidFill>
                            <a:schemeClr val="dk1"/>
                          </a:solidFill>
                        </a:rPr>
                        <a:t>+ves and fewer False -ves</a:t>
                      </a:r>
                      <a:endParaRPr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noAutofit/>
                    </a:bodyPr>
                    <a:lstStyle/>
                    <a:p>
                      <a:pPr indent="0" lvl="0" marL="0" rtl="0" algn="l">
                        <a:spcBef>
                          <a:spcPts val="0"/>
                        </a:spcBef>
                        <a:spcAft>
                          <a:spcPts val="0"/>
                        </a:spcAft>
                        <a:buNone/>
                      </a:pPr>
                      <a:r>
                        <a:rPr lang="en" sz="1000"/>
                        <a:t>Is a bonus; would be critical for full automation </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r>
              <a:tr h="692125">
                <a:tc>
                  <a:txBody>
                    <a:bodyPr>
                      <a:noAutofit/>
                    </a:bodyPr>
                    <a:lstStyle/>
                    <a:p>
                      <a:pPr indent="0" lvl="0" marL="0" rtl="0" algn="l">
                        <a:spcBef>
                          <a:spcPts val="0"/>
                        </a:spcBef>
                        <a:spcAft>
                          <a:spcPts val="0"/>
                        </a:spcAft>
                        <a:buNone/>
                      </a:pPr>
                      <a:r>
                        <a:rPr lang="en" sz="1000"/>
                        <a:t>Precision</a:t>
                      </a:r>
                      <a:endParaRPr sz="10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noAutofit/>
                    </a:bodyPr>
                    <a:lstStyle/>
                    <a:p>
                      <a:pPr indent="0" lvl="0" marL="0" rtl="0" algn="l">
                        <a:spcBef>
                          <a:spcPts val="0"/>
                        </a:spcBef>
                        <a:spcAft>
                          <a:spcPts val="0"/>
                        </a:spcAft>
                        <a:buNone/>
                      </a:pPr>
                      <a:r>
                        <a:rPr lang="en" sz="1000"/>
                        <a:t>Shows fewer correct and incorrect options, including fewer True +ves</a:t>
                      </a:r>
                      <a:endParaRPr sz="10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c>
                  <a:txBody>
                    <a:bodyPr>
                      <a:noAutofit/>
                    </a:bodyPr>
                    <a:lstStyle/>
                    <a:p>
                      <a:pPr indent="0" lvl="0" marL="0" rtl="0" algn="l">
                        <a:spcBef>
                          <a:spcPts val="0"/>
                        </a:spcBef>
                        <a:spcAft>
                          <a:spcPts val="0"/>
                        </a:spcAft>
                        <a:buNone/>
                      </a:pPr>
                      <a:r>
                        <a:rPr lang="en" sz="1000"/>
                        <a:t>Reduces number of codes shown: codes more likely to be relevant</a:t>
                      </a:r>
                      <a:endParaRPr sz="1000"/>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A9999"/>
                    </a:solidFill>
                  </a:tcPr>
                </a:tc>
              </a:tr>
              <a:tr h="692125">
                <a:tc>
                  <a:txBody>
                    <a:bodyPr>
                      <a:noAutofit/>
                    </a:bodyPr>
                    <a:lstStyle/>
                    <a:p>
                      <a:pPr indent="0" lvl="0" marL="0" rtl="0" algn="l">
                        <a:spcBef>
                          <a:spcPts val="0"/>
                        </a:spcBef>
                        <a:spcAft>
                          <a:spcPts val="0"/>
                        </a:spcAft>
                        <a:buNone/>
                      </a:pPr>
                      <a:r>
                        <a:rPr lang="en" sz="1000"/>
                        <a:t>Recall</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noAutofit/>
                    </a:bodyPr>
                    <a:lstStyle/>
                    <a:p>
                      <a:pPr indent="0" lvl="0" marL="0" rtl="0" algn="l">
                        <a:spcBef>
                          <a:spcPts val="0"/>
                        </a:spcBef>
                        <a:spcAft>
                          <a:spcPts val="0"/>
                        </a:spcAft>
                        <a:buNone/>
                      </a:pPr>
                      <a:r>
                        <a:rPr lang="en" sz="1000">
                          <a:solidFill>
                            <a:schemeClr val="dk1"/>
                          </a:solidFill>
                        </a:rPr>
                        <a:t>Shows more correct code options, including more True +ves</a:t>
                      </a:r>
                      <a:endParaRPr sz="10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c>
                  <a:txBody>
                    <a:bodyPr>
                      <a:noAutofit/>
                    </a:bodyPr>
                    <a:lstStyle/>
                    <a:p>
                      <a:pPr indent="0" lvl="0" marL="0" rtl="0" algn="l">
                        <a:spcBef>
                          <a:spcPts val="0"/>
                        </a:spcBef>
                        <a:spcAft>
                          <a:spcPts val="0"/>
                        </a:spcAft>
                        <a:buNone/>
                      </a:pPr>
                      <a:r>
                        <a:rPr lang="en" sz="1000"/>
                        <a:t>Less missing codes in prediction set surfaced in app</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B6D7A8"/>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pic>
        <p:nvPicPr>
          <p:cNvPr id="577" name="Google Shape;577;p29"/>
          <p:cNvPicPr preferRelativeResize="0"/>
          <p:nvPr/>
        </p:nvPicPr>
        <p:blipFill>
          <a:blip r:embed="rId3">
            <a:alphaModFix/>
          </a:blip>
          <a:stretch>
            <a:fillRect/>
          </a:stretch>
        </p:blipFill>
        <p:spPr>
          <a:xfrm>
            <a:off x="508625" y="1356200"/>
            <a:ext cx="6439475" cy="3672100"/>
          </a:xfrm>
          <a:prstGeom prst="rect">
            <a:avLst/>
          </a:prstGeom>
          <a:noFill/>
          <a:ln>
            <a:noFill/>
          </a:ln>
        </p:spPr>
      </p:pic>
      <p:sp>
        <p:nvSpPr>
          <p:cNvPr id="578" name="Google Shape;578;p29"/>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Technical Approach: </a:t>
            </a:r>
            <a:r>
              <a:rPr lang="en"/>
              <a:t>Workflow</a:t>
            </a:r>
            <a:endParaRPr/>
          </a:p>
        </p:txBody>
      </p:sp>
      <p:sp>
        <p:nvSpPr>
          <p:cNvPr id="579" name="Google Shape;579;p29"/>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80" name="Google Shape;580;p29"/>
          <p:cNvSpPr/>
          <p:nvPr/>
        </p:nvSpPr>
        <p:spPr>
          <a:xfrm>
            <a:off x="3061625" y="3203400"/>
            <a:ext cx="2971200" cy="567600"/>
          </a:xfrm>
          <a:prstGeom prst="rect">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29"/>
          <p:cNvPicPr preferRelativeResize="0"/>
          <p:nvPr/>
        </p:nvPicPr>
        <p:blipFill>
          <a:blip r:embed="rId4">
            <a:alphaModFix/>
          </a:blip>
          <a:stretch>
            <a:fillRect/>
          </a:stretch>
        </p:blipFill>
        <p:spPr>
          <a:xfrm>
            <a:off x="6547063" y="1780350"/>
            <a:ext cx="2330025" cy="1702251"/>
          </a:xfrm>
          <a:prstGeom prst="rect">
            <a:avLst/>
          </a:prstGeom>
          <a:noFill/>
          <a:ln>
            <a:noFill/>
          </a:ln>
        </p:spPr>
      </p:pic>
      <p:cxnSp>
        <p:nvCxnSpPr>
          <p:cNvPr id="582" name="Google Shape;582;p29"/>
          <p:cNvCxnSpPr>
            <a:stCxn id="580" idx="3"/>
          </p:cNvCxnSpPr>
          <p:nvPr/>
        </p:nvCxnSpPr>
        <p:spPr>
          <a:xfrm flipH="1" rot="10800000">
            <a:off x="6032825" y="3414300"/>
            <a:ext cx="419700" cy="72900"/>
          </a:xfrm>
          <a:prstGeom prst="straightConnector1">
            <a:avLst/>
          </a:prstGeom>
          <a:noFill/>
          <a:ln cap="flat" cmpd="sng" w="9525">
            <a:solidFill>
              <a:schemeClr val="dk2"/>
            </a:solidFill>
            <a:prstDash val="lgDash"/>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par>
                                <p:cTn fill="hold" nodeType="with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